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08" r:id="rId2"/>
  </p:sldMasterIdLst>
  <p:notesMasterIdLst>
    <p:notesMasterId r:id="rId45"/>
  </p:notesMasterIdLst>
  <p:sldIdLst>
    <p:sldId id="272" r:id="rId3"/>
    <p:sldId id="258" r:id="rId4"/>
    <p:sldId id="302" r:id="rId5"/>
    <p:sldId id="274" r:id="rId6"/>
    <p:sldId id="256" r:id="rId7"/>
    <p:sldId id="275" r:id="rId8"/>
    <p:sldId id="276" r:id="rId9"/>
    <p:sldId id="277" r:id="rId10"/>
    <p:sldId id="278" r:id="rId11"/>
    <p:sldId id="279" r:id="rId12"/>
    <p:sldId id="280" r:id="rId13"/>
    <p:sldId id="281" r:id="rId14"/>
    <p:sldId id="282" r:id="rId15"/>
    <p:sldId id="283" r:id="rId16"/>
    <p:sldId id="285" r:id="rId17"/>
    <p:sldId id="284" r:id="rId18"/>
    <p:sldId id="286" r:id="rId19"/>
    <p:sldId id="287" r:id="rId20"/>
    <p:sldId id="288" r:id="rId21"/>
    <p:sldId id="289" r:id="rId22"/>
    <p:sldId id="290" r:id="rId23"/>
    <p:sldId id="291" r:id="rId24"/>
    <p:sldId id="292" r:id="rId25"/>
    <p:sldId id="293" r:id="rId26"/>
    <p:sldId id="303" r:id="rId27"/>
    <p:sldId id="295" r:id="rId28"/>
    <p:sldId id="296" r:id="rId29"/>
    <p:sldId id="297" r:id="rId30"/>
    <p:sldId id="298" r:id="rId31"/>
    <p:sldId id="299" r:id="rId32"/>
    <p:sldId id="304" r:id="rId33"/>
    <p:sldId id="305" r:id="rId34"/>
    <p:sldId id="306" r:id="rId35"/>
    <p:sldId id="307" r:id="rId36"/>
    <p:sldId id="309" r:id="rId37"/>
    <p:sldId id="310" r:id="rId38"/>
    <p:sldId id="311" r:id="rId39"/>
    <p:sldId id="312" r:id="rId40"/>
    <p:sldId id="313" r:id="rId41"/>
    <p:sldId id="314" r:id="rId42"/>
    <p:sldId id="315" r:id="rId43"/>
    <p:sldId id="301" r:id="rId44"/>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DED"/>
    <a:srgbClr val="4210C0"/>
    <a:srgbClr val="E88B0E"/>
    <a:srgbClr val="F72B09"/>
    <a:srgbClr val="92D050"/>
    <a:srgbClr val="C40000"/>
    <a:srgbClr val="0E0448"/>
    <a:srgbClr val="006666"/>
    <a:srgbClr val="FF943B"/>
    <a:srgbClr val="5B5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93BB0D27-D8EA-43A3-BABB-568CF303366F}" type="datetimeFigureOut">
              <a:rPr lang="en-GB" smtClean="0"/>
              <a:t>09/03/2022</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F18E533-33B5-4684-BBB1-DB68F6A0A45E}" type="slidenum">
              <a:rPr lang="en-GB" smtClean="0"/>
              <a:t>‹#›</a:t>
            </a:fld>
            <a:endParaRPr lang="en-GB"/>
          </a:p>
        </p:txBody>
      </p:sp>
    </p:spTree>
    <p:extLst>
      <p:ext uri="{BB962C8B-B14F-4D97-AF65-F5344CB8AC3E}">
        <p14:creationId xmlns:p14="http://schemas.microsoft.com/office/powerpoint/2010/main" val="208526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4033352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274065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42933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50848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AC2A5AE-215C-443A-A664-747D2E9ACA78}"/>
              </a:ext>
            </a:extLst>
          </p:cNvPr>
          <p:cNvSpPr/>
          <p:nvPr userDrawn="1"/>
        </p:nvSpPr>
        <p:spPr>
          <a:xfrm>
            <a:off x="199505" y="249383"/>
            <a:ext cx="11812386" cy="573578"/>
          </a:xfrm>
          <a:prstGeom prst="round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 name="Date Placeholder 7">
            <a:extLst>
              <a:ext uri="{FF2B5EF4-FFF2-40B4-BE49-F238E27FC236}">
                <a16:creationId xmlns:a16="http://schemas.microsoft.com/office/drawing/2014/main" id="{3D65B5B9-3D4F-4744-A45E-3648DBA25FB9}"/>
              </a:ext>
            </a:extLst>
          </p:cNvPr>
          <p:cNvSpPr>
            <a:spLocks noGrp="1"/>
          </p:cNvSpPr>
          <p:nvPr>
            <p:ph type="dt" sz="half" idx="10"/>
          </p:nvPr>
        </p:nvSpPr>
        <p:spPr/>
        <p:txBody>
          <a:bodyPr/>
          <a:lstStyle/>
          <a:p>
            <a:endParaRPr lang="en-GB"/>
          </a:p>
        </p:txBody>
      </p:sp>
      <p:sp>
        <p:nvSpPr>
          <p:cNvPr id="9" name="Footer Placeholder 8">
            <a:extLst>
              <a:ext uri="{FF2B5EF4-FFF2-40B4-BE49-F238E27FC236}">
                <a16:creationId xmlns:a16="http://schemas.microsoft.com/office/drawing/2014/main" id="{ECE53AD1-BBBE-4871-9C22-6C7DE8602321}"/>
              </a:ext>
            </a:extLst>
          </p:cNvPr>
          <p:cNvSpPr>
            <a:spLocks noGrp="1"/>
          </p:cNvSpPr>
          <p:nvPr>
            <p:ph type="ftr" sz="quarter" idx="11"/>
          </p:nvPr>
        </p:nvSpPr>
        <p:spPr/>
        <p:txBody>
          <a:bodyPr/>
          <a:lstStyle/>
          <a:p>
            <a:endParaRPr lang="en-GB"/>
          </a:p>
        </p:txBody>
      </p:sp>
      <p:sp>
        <p:nvSpPr>
          <p:cNvPr id="10" name="Slide Number Placeholder 9">
            <a:extLst>
              <a:ext uri="{FF2B5EF4-FFF2-40B4-BE49-F238E27FC236}">
                <a16:creationId xmlns:a16="http://schemas.microsoft.com/office/drawing/2014/main" id="{607D4EFE-162C-4CD0-98B3-BEA1FE7E0387}"/>
              </a:ext>
            </a:extLst>
          </p:cNvPr>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1051807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191414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468127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109675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292676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412763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55185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3D65B5B9-3D4F-4744-A45E-3648DBA25FB9}"/>
              </a:ext>
            </a:extLst>
          </p:cNvPr>
          <p:cNvSpPr>
            <a:spLocks noGrp="1"/>
          </p:cNvSpPr>
          <p:nvPr>
            <p:ph type="dt" sz="half" idx="10"/>
          </p:nvPr>
        </p:nvSpPr>
        <p:spPr/>
        <p:txBody>
          <a:bodyPr/>
          <a:lstStyle/>
          <a:p>
            <a:endParaRPr lang="en-GB"/>
          </a:p>
        </p:txBody>
      </p:sp>
      <p:sp>
        <p:nvSpPr>
          <p:cNvPr id="9" name="Footer Placeholder 8">
            <a:extLst>
              <a:ext uri="{FF2B5EF4-FFF2-40B4-BE49-F238E27FC236}">
                <a16:creationId xmlns:a16="http://schemas.microsoft.com/office/drawing/2014/main" id="{ECE53AD1-BBBE-4871-9C22-6C7DE8602321}"/>
              </a:ext>
            </a:extLst>
          </p:cNvPr>
          <p:cNvSpPr>
            <a:spLocks noGrp="1"/>
          </p:cNvSpPr>
          <p:nvPr>
            <p:ph type="ftr" sz="quarter" idx="11"/>
          </p:nvPr>
        </p:nvSpPr>
        <p:spPr/>
        <p:txBody>
          <a:bodyPr/>
          <a:lstStyle/>
          <a:p>
            <a:endParaRPr lang="en-GB"/>
          </a:p>
        </p:txBody>
      </p:sp>
      <p:sp>
        <p:nvSpPr>
          <p:cNvPr id="10" name="Slide Number Placeholder 9">
            <a:extLst>
              <a:ext uri="{FF2B5EF4-FFF2-40B4-BE49-F238E27FC236}">
                <a16:creationId xmlns:a16="http://schemas.microsoft.com/office/drawing/2014/main" id="{607D4EFE-162C-4CD0-98B3-BEA1FE7E0387}"/>
              </a:ext>
            </a:extLst>
          </p:cNvPr>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1199328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904301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64809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86340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1775213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378091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123037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7459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5859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267684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9BF09-BF8A-494A-8B2D-03FED9B845BC}" type="slidenum">
              <a:rPr lang="en-GB" smtClean="0"/>
              <a:t>‹#›</a:t>
            </a:fld>
            <a:endParaRPr lang="en-GB"/>
          </a:p>
        </p:txBody>
      </p:sp>
    </p:spTree>
    <p:extLst>
      <p:ext uri="{BB962C8B-B14F-4D97-AF65-F5344CB8AC3E}">
        <p14:creationId xmlns:p14="http://schemas.microsoft.com/office/powerpoint/2010/main" val="27870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9BF09-BF8A-494A-8B2D-03FED9B845BC}" type="slidenum">
              <a:rPr lang="en-GB" smtClean="0"/>
              <a:t>‹#›</a:t>
            </a:fld>
            <a:endParaRPr lang="en-GB"/>
          </a:p>
        </p:txBody>
      </p:sp>
    </p:spTree>
    <p:extLst>
      <p:ext uri="{BB962C8B-B14F-4D97-AF65-F5344CB8AC3E}">
        <p14:creationId xmlns:p14="http://schemas.microsoft.com/office/powerpoint/2010/main" val="33116274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9BF09-BF8A-494A-8B2D-03FED9B845BC}" type="slidenum">
              <a:rPr lang="en-GB" smtClean="0"/>
              <a:t>‹#›</a:t>
            </a:fld>
            <a:endParaRPr lang="en-GB"/>
          </a:p>
        </p:txBody>
      </p:sp>
    </p:spTree>
    <p:extLst>
      <p:ext uri="{BB962C8B-B14F-4D97-AF65-F5344CB8AC3E}">
        <p14:creationId xmlns:p14="http://schemas.microsoft.com/office/powerpoint/2010/main" val="276633348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pngimg.com/download/73351" TargetMode="External"/><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hyperlink" Target="http://www.pngall.com/click-here-button-png" TargetMode="External"/><Relationship Id="rId5" Type="http://schemas.openxmlformats.org/officeDocument/2006/relationships/image" Target="../media/image28.png"/><Relationship Id="rId4" Type="http://schemas.openxmlformats.org/officeDocument/2006/relationships/hyperlink" Target="https://github.com/Alankar2299/GameCo_Marketing_Analysis/blob/main/210928_GameCo-%20Marketing%20Analysis_Final%20Project%20Presentation.pptx"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jpeg"/><Relationship Id="rId7" Type="http://schemas.openxmlformats.org/officeDocument/2006/relationships/hyperlink" Target="https://coach-courses-us.s3.amazonaws.com/public/courses/data-immersion/A1-A2_Influenza_Project/Census_Population_transformed_202101.csv"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coach-courses-us.s3.amazonaws.com/public/courses/da_program/CDC_Influenza_Deaths_edited.xlsx" TargetMode="External"/><Relationship Id="rId5" Type="http://schemas.openxmlformats.org/officeDocument/2006/relationships/hyperlink" Target="http://www.pngall.com/database-png" TargetMode="External"/><Relationship Id="rId4" Type="http://schemas.openxmlformats.org/officeDocument/2006/relationships/image" Target="../media/image19.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pngall.com/click-here-button-png" TargetMode="External"/><Relationship Id="rId3" Type="http://schemas.openxmlformats.org/officeDocument/2006/relationships/image" Target="../media/image35.png"/><Relationship Id="rId7"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public.tableau.com/app/profile/alankar2299/viz/Excercise-1_16395964555320/Spatial?publish=yes" TargetMode="External"/><Relationship Id="rId5" Type="http://schemas.openxmlformats.org/officeDocument/2006/relationships/hyperlink" Target="https://commons.wikimedia.org/wiki/File:Singapore_Road_Signs_-_Warning_Sign_-_Other_Dangers.svg"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app/profile/alankar2299/viz/Excercise-1_16395964555320/Vulnerabledeathsbubbleplot?publish=yes"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www.pngall.com/click-here-button-png"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lankar2299/Influenza-Season-Temporary-Staff-Planning-/blob/main/220102_Influenza%20Project%20Presentation.pptx" TargetMode="External"/><Relationship Id="rId13" Type="http://schemas.openxmlformats.org/officeDocument/2006/relationships/hyperlink" Target="https://public.tableau.com/app/profile/alankar2299/viz/Excercise-1_16395964555320/Vulnerabledeathsbubbleplot?publish=yes" TargetMode="External"/><Relationship Id="rId3" Type="http://schemas.openxmlformats.org/officeDocument/2006/relationships/hyperlink" Target="http://pngimg.com/download/73351" TargetMode="External"/><Relationship Id="rId7" Type="http://schemas.openxmlformats.org/officeDocument/2006/relationships/hyperlink" Target="http://trickbuilder.blogspot.com/2012/02/how-to-make-money-with-youtube.html" TargetMode="External"/><Relationship Id="rId12" Type="http://schemas.openxmlformats.org/officeDocument/2006/relationships/hyperlink" Target="https://public.tableau.com/app/profile/alankar2299/viz/Excercise-1_16395964555320/Spatial?publish=yes" TargetMode="External"/><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41.jpg"/><Relationship Id="rId11" Type="http://schemas.openxmlformats.org/officeDocument/2006/relationships/hyperlink" Target="https://public.tableau.com/app/profile/alankar2299/viz/Excercise-1_16395964555320/Influenza-StoryBoard?publish=yes" TargetMode="External"/><Relationship Id="rId5" Type="http://schemas.openxmlformats.org/officeDocument/2006/relationships/hyperlink" Target="https://www.flickr.com/photos/141573413@N04/42099499622" TargetMode="External"/><Relationship Id="rId10" Type="http://schemas.openxmlformats.org/officeDocument/2006/relationships/hyperlink" Target="http://www.pngall.com/click-here-button-png" TargetMode="External"/><Relationship Id="rId4" Type="http://schemas.openxmlformats.org/officeDocument/2006/relationships/image" Target="../media/image40.jpg"/><Relationship Id="rId9" Type="http://schemas.openxmlformats.org/officeDocument/2006/relationships/image" Target="../media/image28.png"/><Relationship Id="rId14" Type="http://schemas.openxmlformats.org/officeDocument/2006/relationships/hyperlink" Target="https://youtu.be/hQpM73-zKj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pixabay.com/en/project-management-planning-business-2738521/" TargetMode="External"/><Relationship Id="rId3" Type="http://schemas.openxmlformats.org/officeDocument/2006/relationships/hyperlink" Target="http://screencast.hiof.no/" TargetMode="External"/><Relationship Id="rId7" Type="http://schemas.openxmlformats.org/officeDocument/2006/relationships/hyperlink" Target="http://opensource.com/article/17/2/six-open-source-brands" TargetMode="External"/><Relationship Id="rId12" Type="http://schemas.openxmlformats.org/officeDocument/2006/relationships/image" Target="../media/image7.jp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s://en.wikipedia.org/wiki/Tableau_Software" TargetMode="External"/><Relationship Id="rId5" Type="http://schemas.openxmlformats.org/officeDocument/2006/relationships/hyperlink" Target="http://mariademolina.blogspot.com.es/2016/09/python.html" TargetMode="External"/><Relationship Id="rId15" Type="http://schemas.openxmlformats.org/officeDocument/2006/relationships/hyperlink" Target="http://excelpratico.com/vba-excel-recursos-basicos/" TargetMode="External"/><Relationship Id="rId10" Type="http://schemas.openxmlformats.org/officeDocument/2006/relationships/image" Target="../media/image6.png"/><Relationship Id="rId4" Type="http://schemas.openxmlformats.org/officeDocument/2006/relationships/image" Target="../media/image3.jpg"/><Relationship Id="rId9" Type="http://schemas.openxmlformats.org/officeDocument/2006/relationships/hyperlink" Target="http://extquickbytes.blogspot.com/2016/04/using-powerpoint-to-create-video.html" TargetMode="Externa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hyperlink" Target="http://www.postgresqltutorial.com/wp-content/uploads/2019/05/dvdrental.zip" TargetMode="External"/><Relationship Id="rId5" Type="http://schemas.openxmlformats.org/officeDocument/2006/relationships/hyperlink" Target="http://www.pngall.com/database-png"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hyperlink" Target="http://www.pngall.com/click-here-button-png" TargetMode="External"/><Relationship Id="rId5" Type="http://schemas.openxmlformats.org/officeDocument/2006/relationships/image" Target="../media/image28.png"/><Relationship Id="rId4" Type="http://schemas.openxmlformats.org/officeDocument/2006/relationships/hyperlink" Target="https://public.tableau.com/app/profile/alankar2299/viz/RockbusterStealthLLC_16419117266190/Spatial?publish=y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hyperlink" Target="https://commons.wikimedia.org/wiki/File:Singapore_Road_Signs_-_Warning_Sign_-_Other_Dangers.svg"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hyperlink" Target="https://commons.wikimedia.org/wiki/File:Singapore_Road_Signs_-_Warning_Sign_-_Other_Dangers.svg"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hyperlink" Target="https://github.com/Alankar2299/Rockbuster-Stealth-Customer-base-Analysis/commit/8c2e5f9b15c9a6a4740a79036c00319b04214036" TargetMode="External"/><Relationship Id="rId12" Type="http://schemas.openxmlformats.org/officeDocument/2006/relationships/hyperlink" Target="https://github.com/Alankar2299/Rockbuster-Stealth-Customer-base-Analysis/blob/main/220111_Rockbuster%20Stealth.pptx" TargetMode="External"/><Relationship Id="rId2" Type="http://schemas.openxmlformats.org/officeDocument/2006/relationships/hyperlink" Target="https://github.com/Alankar2299/DataQuest-Py" TargetMode="External"/><Relationship Id="rId1" Type="http://schemas.openxmlformats.org/officeDocument/2006/relationships/slideLayout" Target="../slideLayouts/slideLayout13.xml"/><Relationship Id="rId6" Type="http://schemas.openxmlformats.org/officeDocument/2006/relationships/hyperlink" Target="https://www.flickr.com/photos/141573413@N04/42099499622" TargetMode="External"/><Relationship Id="rId11" Type="http://schemas.openxmlformats.org/officeDocument/2006/relationships/hyperlink" Target="https://public.tableau.com/app/profile/alankar2299/viz/Excercise-1_16395964555320/Spatial?publish=yes" TargetMode="External"/><Relationship Id="rId5" Type="http://schemas.openxmlformats.org/officeDocument/2006/relationships/image" Target="../media/image40.jpg"/><Relationship Id="rId10" Type="http://schemas.openxmlformats.org/officeDocument/2006/relationships/hyperlink" Target="https://public.tableau.com/app/profile/alankar2299/viz/RockbusterStealthLLC_16419117266190/Spatial?publish=yes" TargetMode="External"/><Relationship Id="rId4" Type="http://schemas.openxmlformats.org/officeDocument/2006/relationships/hyperlink" Target="http://pngimg.com/download/73351" TargetMode="External"/><Relationship Id="rId9" Type="http://schemas.openxmlformats.org/officeDocument/2006/relationships/hyperlink" Target="http://www.pngall.com/click-here-button-p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hyperlink" Target="https://s3.amazonaws.com/coach-courses-us/public/courses/data-immersion/A4/A4_Data_Assets/customers.zip" TargetMode="External"/><Relationship Id="rId5" Type="http://schemas.openxmlformats.org/officeDocument/2006/relationships/hyperlink" Target="http://www.pngall.com/database-png" TargetMode="Externa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2.jpeg"/><Relationship Id="rId3" Type="http://schemas.openxmlformats.org/officeDocument/2006/relationships/image" Target="../media/image54.emf"/><Relationship Id="rId7" Type="http://schemas.openxmlformats.org/officeDocument/2006/relationships/image" Target="../media/image57.emf"/><Relationship Id="rId12" Type="http://schemas.openxmlformats.org/officeDocument/2006/relationships/image" Target="../media/image61.jpe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hyperlink" Target="https://commons.wikimedia.org/wiki/File:Green_tick_pointed.svg" TargetMode="External"/><Relationship Id="rId11" Type="http://schemas.openxmlformats.org/officeDocument/2006/relationships/hyperlink" Target="http://www.pngall.com/red-cross-mark-png" TargetMode="External"/><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emf"/><Relationship Id="rId9" Type="http://schemas.openxmlformats.org/officeDocument/2006/relationships/image" Target="../media/image59.emf"/><Relationship Id="rId1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tackoverflow.com/questions/40624891/how-to-set-dials-to-values-given-as-input-in-angular-gauge-fusion-chart" TargetMode="External"/><Relationship Id="rId3" Type="http://schemas.openxmlformats.org/officeDocument/2006/relationships/hyperlink" Target="http://stackoverflow.com/questions/35482543/normalising-histograms-matplotlib" TargetMode="External"/><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hyperlink" Target="https://courses.lumenlearning.com/wmopen-businesscommunicationmgrs/chapter/charts-diagrams-and-graphic-organizers/" TargetMode="Externa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lankar2299/DataQuest-Py/tree/main/Instacart%20Basket%20Analysis/05_Sent_To_client" TargetMode="External"/><Relationship Id="rId3" Type="http://schemas.openxmlformats.org/officeDocument/2006/relationships/image" Target="../media/image27.png"/><Relationship Id="rId7" Type="http://schemas.openxmlformats.org/officeDocument/2006/relationships/hyperlink" Target="http://www.pngall.com/click-here-button-png" TargetMode="External"/><Relationship Id="rId2" Type="http://schemas.openxmlformats.org/officeDocument/2006/relationships/hyperlink" Target="https://github.com/Alankar2299/DataQuest-Py" TargetMode="Externa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github.com/Alankar2299/DataQuest-Py/tree/main/Instacart%20Basket%20Analysis/03_Scripts" TargetMode="External"/><Relationship Id="rId4" Type="http://schemas.openxmlformats.org/officeDocument/2006/relationships/hyperlink" Target="http://pngimg.com/download/7335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hyperlink" Target="http://www.pngall.com/database-png" TargetMode="Externa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lankar2299/DataQuest-Py" TargetMode="External"/><Relationship Id="rId3" Type="http://schemas.openxmlformats.org/officeDocument/2006/relationships/hyperlink" Target="https://www.flickr.com/photos/141573413@N04/42099499622" TargetMode="External"/><Relationship Id="rId7" Type="http://schemas.openxmlformats.org/officeDocument/2006/relationships/hyperlink" Target="https://public.tableau.com/app/profile/alankar2299/viz/Excercise-1_16395964555320/Spatial?publish=yes" TargetMode="External"/><Relationship Id="rId2" Type="http://schemas.openxmlformats.org/officeDocument/2006/relationships/image" Target="../media/image40.jpg"/><Relationship Id="rId1" Type="http://schemas.openxmlformats.org/officeDocument/2006/relationships/slideLayout" Target="../slideLayouts/slideLayout13.xml"/><Relationship Id="rId6" Type="http://schemas.openxmlformats.org/officeDocument/2006/relationships/hyperlink" Target="http://www.pngall.com/click-here-button-png" TargetMode="External"/><Relationship Id="rId11" Type="http://schemas.openxmlformats.org/officeDocument/2006/relationships/hyperlink" Target="https://github.com/Alankar2299/NTSB_Aircrash_Database_Analysis/tree/main/03_Scripts" TargetMode="External"/><Relationship Id="rId5" Type="http://schemas.openxmlformats.org/officeDocument/2006/relationships/image" Target="../media/image28.png"/><Relationship Id="rId10" Type="http://schemas.openxmlformats.org/officeDocument/2006/relationships/hyperlink" Target="http://pngimg.com/download/73351" TargetMode="External"/><Relationship Id="rId4" Type="http://schemas.openxmlformats.org/officeDocument/2006/relationships/hyperlink" Target="https://public.tableau.com/app/profile/alankar2299/viz/NTSB_Aircraft_Accidents/Story1?publish=yes" TargetMode="External"/><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hyperlink" Target="http://www.publicdomainfiles.com/show_file.php?id=13942771818742" TargetMode="External"/><Relationship Id="rId13" Type="http://schemas.openxmlformats.org/officeDocument/2006/relationships/hyperlink" Target="https://www.flickr.com/photos/141573413@N04/42099499622" TargetMode="External"/><Relationship Id="rId3" Type="http://schemas.openxmlformats.org/officeDocument/2006/relationships/hyperlink" Target="http://pngimg.com/download/73351" TargetMode="External"/><Relationship Id="rId7" Type="http://schemas.openxmlformats.org/officeDocument/2006/relationships/image" Target="../media/image88.png"/><Relationship Id="rId12" Type="http://schemas.openxmlformats.org/officeDocument/2006/relationships/image" Target="../media/image40.jpg"/><Relationship Id="rId2" Type="http://schemas.openxmlformats.org/officeDocument/2006/relationships/image" Target="../media/image27.png"/><Relationship Id="rId16" Type="http://schemas.openxmlformats.org/officeDocument/2006/relationships/hyperlink" Target="https://pngimg.com/download/66675" TargetMode="External"/><Relationship Id="rId1" Type="http://schemas.openxmlformats.org/officeDocument/2006/relationships/slideLayout" Target="../slideLayouts/slideLayout13.xml"/><Relationship Id="rId6" Type="http://schemas.openxmlformats.org/officeDocument/2006/relationships/hyperlink" Target="https://github.com/Alankar2299" TargetMode="External"/><Relationship Id="rId11" Type="http://schemas.openxmlformats.org/officeDocument/2006/relationships/hyperlink" Target="https://public.tableau.com/app/profile/alankar2299" TargetMode="External"/><Relationship Id="rId5" Type="http://schemas.openxmlformats.org/officeDocument/2006/relationships/hyperlink" Target="https://pngimg.com/download/55031" TargetMode="External"/><Relationship Id="rId15" Type="http://schemas.openxmlformats.org/officeDocument/2006/relationships/image" Target="../media/image90.png"/><Relationship Id="rId10" Type="http://schemas.openxmlformats.org/officeDocument/2006/relationships/hyperlink" Target="https://www.linkedin.com/in/alankar-dhumal-a03133aa" TargetMode="External"/><Relationship Id="rId4" Type="http://schemas.openxmlformats.org/officeDocument/2006/relationships/image" Target="../media/image87.png"/><Relationship Id="rId9" Type="http://schemas.openxmlformats.org/officeDocument/2006/relationships/hyperlink" Target="mailto:alankar.dhumal@gmail.com" TargetMode="External"/><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hyperlink" Target="https://startupwonders.com/how-india-is-shaping-up-the-gaming-industry/" TargetMode="External"/><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images.careerfoundry.com/public/courses/intro-to-data/E1/vgsales.xlsx" TargetMode="External"/><Relationship Id="rId5" Type="http://schemas.openxmlformats.org/officeDocument/2006/relationships/hyperlink" Target="http://www.pngall.com/database-png"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hyperlink" Target="https://commons.wikimedia.org/wiki/File:Singapore_Road_Signs_-_Warning_Sign_-_Other_Dangers.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5036ACD-D9A3-41F1-A965-62897DDC9EF4}"/>
              </a:ext>
            </a:extLst>
          </p:cNvPr>
          <p:cNvSpPr txBox="1">
            <a:spLocks/>
          </p:cNvSpPr>
          <p:nvPr/>
        </p:nvSpPr>
        <p:spPr>
          <a:xfrm>
            <a:off x="7041855" y="3113415"/>
            <a:ext cx="4416637" cy="17198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dirty="0"/>
              <a:t>Alankar C. Dhumal</a:t>
            </a:r>
            <a:br>
              <a:rPr lang="en-US" sz="3400" b="1" dirty="0"/>
            </a:br>
            <a:r>
              <a:rPr lang="en-US" sz="3400" b="1" dirty="0"/>
              <a:t>(B.Engg., MBA, APMP)</a:t>
            </a:r>
            <a:br>
              <a:rPr lang="en-US" sz="3400" b="1" dirty="0"/>
            </a:br>
            <a:r>
              <a:rPr lang="en-US" sz="3400" b="1" dirty="0"/>
              <a:t>Data Analytics Portfolio</a:t>
            </a:r>
          </a:p>
        </p:txBody>
      </p:sp>
      <p:sp>
        <p:nvSpPr>
          <p:cNvPr id="20"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7DA5A4-321D-4D4B-9765-6332CB155A0C}"/>
              </a:ext>
            </a:extLst>
          </p:cNvPr>
          <p:cNvPicPr>
            <a:picLocks noChangeAspect="1"/>
          </p:cNvPicPr>
          <p:nvPr/>
        </p:nvPicPr>
        <p:blipFill rotWithShape="1">
          <a:blip r:embed="rId2"/>
          <a:srcRect t="1515" r="2" b="2"/>
          <a:stretch/>
        </p:blipFill>
        <p:spPr>
          <a:xfrm>
            <a:off x="733507" y="666728"/>
            <a:ext cx="5536001" cy="5465791"/>
          </a:xfrm>
          <a:prstGeom prst="rect">
            <a:avLst/>
          </a:prstGeom>
        </p:spPr>
      </p:pic>
      <p:grpSp>
        <p:nvGrpSpPr>
          <p:cNvPr id="22"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87D7842-4771-433A-89E9-B8AE2763122B}"/>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defTabSz="914400">
              <a:spcAft>
                <a:spcPts val="600"/>
              </a:spcAft>
              <a:defRPr/>
            </a:pPr>
            <a:fld id="{DFB9BF09-BF8A-494A-8B2D-03FED9B845BC}" type="slidenum">
              <a:rPr lang="en-US" smtClean="0">
                <a:solidFill>
                  <a:prstClr val="black">
                    <a:tint val="75000"/>
                  </a:prstClr>
                </a:solidFill>
                <a:latin typeface="Calibri" panose="020F0502020204030204"/>
              </a:rPr>
              <a:pPr defTabSz="914400">
                <a:spcAft>
                  <a:spcPts val="600"/>
                </a:spcAft>
                <a:defRPr/>
              </a:pPr>
              <a:t>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36164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Links to Presentations and References</a:t>
            </a:r>
            <a:endParaRPr lang="en-US" sz="2000" b="1" dirty="0">
              <a:solidFill>
                <a:schemeClr val="bg1"/>
              </a:solidFill>
            </a:endParaRPr>
          </a:p>
        </p:txBody>
      </p:sp>
      <p:sp>
        <p:nvSpPr>
          <p:cNvPr id="6" name="TextBox 5">
            <a:extLst>
              <a:ext uri="{FF2B5EF4-FFF2-40B4-BE49-F238E27FC236}">
                <a16:creationId xmlns:a16="http://schemas.microsoft.com/office/drawing/2014/main" id="{7B93F3EE-B7F0-4C1D-8C35-4D00E2BD8F15}"/>
              </a:ext>
            </a:extLst>
          </p:cNvPr>
          <p:cNvSpPr txBox="1"/>
          <p:nvPr/>
        </p:nvSpPr>
        <p:spPr>
          <a:xfrm>
            <a:off x="5277495" y="1588764"/>
            <a:ext cx="2982252" cy="369332"/>
          </a:xfrm>
          <a:prstGeom prst="rect">
            <a:avLst/>
          </a:prstGeom>
          <a:noFill/>
        </p:spPr>
        <p:txBody>
          <a:bodyPr wrap="square">
            <a:spAutoFit/>
          </a:bodyPr>
          <a:lstStyle/>
          <a:p>
            <a:r>
              <a:rPr lang="en-GB" dirty="0"/>
              <a:t>PowerPoint Presentation</a:t>
            </a:r>
          </a:p>
        </p:txBody>
      </p:sp>
      <p:pic>
        <p:nvPicPr>
          <p:cNvPr id="7" name="Picture 6" descr="Icon&#10;&#10;Description automatically generated">
            <a:extLst>
              <a:ext uri="{FF2B5EF4-FFF2-40B4-BE49-F238E27FC236}">
                <a16:creationId xmlns:a16="http://schemas.microsoft.com/office/drawing/2014/main" id="{D95E1B62-5F87-4B9E-AACC-8B4FEF9823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26184" y="1448300"/>
            <a:ext cx="758727" cy="685225"/>
          </a:xfrm>
          <a:prstGeom prst="rect">
            <a:avLst/>
          </a:prstGeom>
        </p:spPr>
      </p:pic>
      <p:pic>
        <p:nvPicPr>
          <p:cNvPr id="8" name="Picture 7" descr="A picture containing graphical user interface&#10;&#10;Description automatically generated">
            <a:hlinkClick r:id="rId4"/>
            <a:extLst>
              <a:ext uri="{FF2B5EF4-FFF2-40B4-BE49-F238E27FC236}">
                <a16:creationId xmlns:a16="http://schemas.microsoft.com/office/drawing/2014/main" id="{8EA75102-129A-4616-83AE-623CBB0B2DF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40480" y="1596503"/>
            <a:ext cx="931195" cy="353854"/>
          </a:xfrm>
          <a:prstGeom prst="rect">
            <a:avLst/>
          </a:prstGeom>
        </p:spPr>
      </p:pic>
    </p:spTree>
    <p:extLst>
      <p:ext uri="{BB962C8B-B14F-4D97-AF65-F5344CB8AC3E}">
        <p14:creationId xmlns:p14="http://schemas.microsoft.com/office/powerpoint/2010/main" val="147670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127599-21B1-4940-8729-E68500982E76}"/>
              </a:ext>
            </a:extLst>
          </p:cNvPr>
          <p:cNvPicPr>
            <a:picLocks noChangeAspect="1"/>
          </p:cNvPicPr>
          <p:nvPr/>
        </p:nvPicPr>
        <p:blipFill rotWithShape="1">
          <a:blip r:embed="rId2">
            <a:extLst>
              <a:ext uri="{28A0092B-C50C-407E-A947-70E740481C1C}">
                <a14:useLocalDpi xmlns:a14="http://schemas.microsoft.com/office/drawing/2010/main" val="0"/>
              </a:ext>
            </a:extLst>
          </a:blip>
          <a:srcRect l="23862" r="1971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a:extLst>
              <a:ext uri="{FF2B5EF4-FFF2-40B4-BE49-F238E27FC236}">
                <a16:creationId xmlns:a16="http://schemas.microsoft.com/office/drawing/2014/main" id="{52FEA14E-E75D-4343-99BC-F133BDE700C9}"/>
              </a:ext>
            </a:extLst>
          </p:cNvPr>
          <p:cNvSpPr>
            <a:spLocks noGrp="1"/>
          </p:cNvSpPr>
          <p:nvPr>
            <p:ph type="ctrTitle"/>
          </p:nvPr>
        </p:nvSpPr>
        <p:spPr>
          <a:xfrm>
            <a:off x="890338" y="640080"/>
            <a:ext cx="3734014" cy="3566160"/>
          </a:xfrm>
        </p:spPr>
        <p:txBody>
          <a:bodyPr anchor="b">
            <a:normAutofit/>
          </a:bodyPr>
          <a:lstStyle/>
          <a:p>
            <a:pPr algn="l"/>
            <a:r>
              <a:rPr lang="en-GB" sz="5000" b="1" dirty="0"/>
              <a:t>Influenza Season Temporary Staff Planning (2017-18)</a:t>
            </a:r>
          </a:p>
        </p:txBody>
      </p:sp>
      <p:sp>
        <p:nvSpPr>
          <p:cNvPr id="3" name="Subtitle 2">
            <a:extLst>
              <a:ext uri="{FF2B5EF4-FFF2-40B4-BE49-F238E27FC236}">
                <a16:creationId xmlns:a16="http://schemas.microsoft.com/office/drawing/2014/main" id="{55C893B9-9B11-438F-B20E-88979A9FA448}"/>
              </a:ext>
            </a:extLst>
          </p:cNvPr>
          <p:cNvSpPr>
            <a:spLocks noGrp="1"/>
          </p:cNvSpPr>
          <p:nvPr>
            <p:ph type="subTitle" idx="1"/>
          </p:nvPr>
        </p:nvSpPr>
        <p:spPr>
          <a:xfrm>
            <a:off x="890338" y="4630582"/>
            <a:ext cx="4260458" cy="813443"/>
          </a:xfrm>
        </p:spPr>
        <p:txBody>
          <a:bodyPr>
            <a:normAutofit/>
          </a:bodyPr>
          <a:lstStyle/>
          <a:p>
            <a:pPr algn="l"/>
            <a:r>
              <a:rPr lang="en-GB" b="1" dirty="0"/>
              <a:t>Presented by : Alankar Dhumal Data Analytics Team</a:t>
            </a:r>
          </a:p>
        </p:txBody>
      </p:sp>
      <p:sp>
        <p:nvSpPr>
          <p:cNvPr id="3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F7C53869-3796-4162-9C1E-311E4E38D241}"/>
              </a:ext>
            </a:extLst>
          </p:cNvPr>
          <p:cNvSpPr/>
          <p:nvPr/>
        </p:nvSpPr>
        <p:spPr>
          <a:xfrm>
            <a:off x="3038454" y="6060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Portfolio Project-2</a:t>
            </a:r>
            <a:endParaRPr lang="en-US" sz="2000" b="1" dirty="0">
              <a:solidFill>
                <a:schemeClr val="bg1"/>
              </a:solidFill>
            </a:endParaRPr>
          </a:p>
        </p:txBody>
      </p:sp>
    </p:spTree>
    <p:extLst>
      <p:ext uri="{BB962C8B-B14F-4D97-AF65-F5344CB8AC3E}">
        <p14:creationId xmlns:p14="http://schemas.microsoft.com/office/powerpoint/2010/main" val="4067305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5BDE2E8-CD8B-46AB-89BA-1CB06BBC3DD3}"/>
              </a:ext>
            </a:extLst>
          </p:cNvPr>
          <p:cNvSpPr/>
          <p:nvPr/>
        </p:nvSpPr>
        <p:spPr>
          <a:xfrm>
            <a:off x="199505" y="249383"/>
            <a:ext cx="11812386" cy="573578"/>
          </a:xfrm>
          <a:prstGeom prst="round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8" name="Speech Bubble: Rectangle 17">
            <a:extLst>
              <a:ext uri="{FF2B5EF4-FFF2-40B4-BE49-F238E27FC236}">
                <a16:creationId xmlns:a16="http://schemas.microsoft.com/office/drawing/2014/main" id="{C335CC10-BD01-42B5-B74E-6F4989A55347}"/>
              </a:ext>
            </a:extLst>
          </p:cNvPr>
          <p:cNvSpPr/>
          <p:nvPr/>
        </p:nvSpPr>
        <p:spPr>
          <a:xfrm>
            <a:off x="7532016" y="2897171"/>
            <a:ext cx="4126584" cy="1500195"/>
          </a:xfrm>
          <a:prstGeom prst="wedgeRectCallout">
            <a:avLst>
              <a:gd name="adj1" fmla="val -197934"/>
              <a:gd name="adj2" fmla="val 10153"/>
            </a:avLst>
          </a:prstGeom>
          <a:noFill/>
          <a:ln w="25400">
            <a:solidFill>
              <a:srgbClr val="2D0D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solidFill>
            </a:endParaRPr>
          </a:p>
        </p:txBody>
      </p:sp>
      <p:sp>
        <p:nvSpPr>
          <p:cNvPr id="16" name="Speech Bubble: Rectangle 15">
            <a:extLst>
              <a:ext uri="{FF2B5EF4-FFF2-40B4-BE49-F238E27FC236}">
                <a16:creationId xmlns:a16="http://schemas.microsoft.com/office/drawing/2014/main" id="{4AC38604-60F2-4A98-A128-ECCC1EC71D1F}"/>
              </a:ext>
            </a:extLst>
          </p:cNvPr>
          <p:cNvSpPr/>
          <p:nvPr/>
        </p:nvSpPr>
        <p:spPr>
          <a:xfrm>
            <a:off x="2363439" y="2292411"/>
            <a:ext cx="4952611" cy="1089133"/>
          </a:xfrm>
          <a:prstGeom prst="wedgeRectCallout">
            <a:avLst>
              <a:gd name="adj1" fmla="val -69027"/>
              <a:gd name="adj2" fmla="val 25984"/>
            </a:avLst>
          </a:prstGeom>
          <a:noFill/>
          <a:ln w="25400">
            <a:solidFill>
              <a:srgbClr val="2D0D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solidFill>
            </a:endParaRPr>
          </a:p>
        </p:txBody>
      </p:sp>
      <p:sp>
        <p:nvSpPr>
          <p:cNvPr id="367" name="Freeform: Shape 366">
            <a:extLst>
              <a:ext uri="{FF2B5EF4-FFF2-40B4-BE49-F238E27FC236}">
                <a16:creationId xmlns:a16="http://schemas.microsoft.com/office/drawing/2014/main" id="{5E78C1BE-4E44-44E0-B3BB-3BE91FB46932}"/>
              </a:ext>
            </a:extLst>
          </p:cNvPr>
          <p:cNvSpPr/>
          <p:nvPr/>
        </p:nvSpPr>
        <p:spPr>
          <a:xfrm>
            <a:off x="3039978" y="246432"/>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US" sz="2000" b="1" dirty="0">
                <a:solidFill>
                  <a:schemeClr val="bg1"/>
                </a:solidFill>
              </a:rPr>
              <a:t>Influenza Season Temporary Staff Planning </a:t>
            </a:r>
            <a:endParaRPr lang="en-US" sz="1900" kern="1200"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12</a:t>
            </a:fld>
            <a:endParaRPr lang="en-GB" dirty="0"/>
          </a:p>
        </p:txBody>
      </p:sp>
      <p:sp>
        <p:nvSpPr>
          <p:cNvPr id="9" name="Oval 8">
            <a:extLst>
              <a:ext uri="{FF2B5EF4-FFF2-40B4-BE49-F238E27FC236}">
                <a16:creationId xmlns:a16="http://schemas.microsoft.com/office/drawing/2014/main" id="{2D0AF627-160C-403E-9D5D-FEB76F94EA37}"/>
              </a:ext>
            </a:extLst>
          </p:cNvPr>
          <p:cNvSpPr/>
          <p:nvPr/>
        </p:nvSpPr>
        <p:spPr>
          <a:xfrm>
            <a:off x="533401" y="1226072"/>
            <a:ext cx="921756" cy="121547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FD5E101-7D4E-41FE-A725-DB032693F580}"/>
              </a:ext>
            </a:extLst>
          </p:cNvPr>
          <p:cNvSpPr/>
          <p:nvPr/>
        </p:nvSpPr>
        <p:spPr>
          <a:xfrm>
            <a:off x="533401" y="2884602"/>
            <a:ext cx="921756" cy="121547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peech Bubble: Rectangle 9">
            <a:extLst>
              <a:ext uri="{FF2B5EF4-FFF2-40B4-BE49-F238E27FC236}">
                <a16:creationId xmlns:a16="http://schemas.microsoft.com/office/drawing/2014/main" id="{B8ECCF7C-FD89-48F1-9489-D704B6F6AA0F}"/>
              </a:ext>
            </a:extLst>
          </p:cNvPr>
          <p:cNvSpPr/>
          <p:nvPr/>
        </p:nvSpPr>
        <p:spPr>
          <a:xfrm>
            <a:off x="2364949" y="900204"/>
            <a:ext cx="9617698" cy="1215470"/>
          </a:xfrm>
          <a:prstGeom prst="wedgeRectCallout">
            <a:avLst>
              <a:gd name="adj1" fmla="val -59918"/>
              <a:gd name="adj2" fmla="val -4980"/>
            </a:avLst>
          </a:prstGeom>
          <a:solidFill>
            <a:srgbClr val="00B050">
              <a:alpha val="15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GB" sz="2000" dirty="0">
                <a:solidFill>
                  <a:schemeClr val="tx1"/>
                </a:solidFill>
              </a:rPr>
              <a:t>Who is the client?</a:t>
            </a:r>
          </a:p>
          <a:p>
            <a:pPr algn="l"/>
            <a:r>
              <a:rPr lang="en-US" sz="2000" dirty="0">
                <a:solidFill>
                  <a:schemeClr val="tx1"/>
                </a:solidFill>
              </a:rPr>
              <a:t> Medical staffing agency in the USA that provides temporary workers to clinics</a:t>
            </a:r>
          </a:p>
          <a:p>
            <a:pPr algn="l"/>
            <a:r>
              <a:rPr lang="en-US" sz="2000" dirty="0">
                <a:solidFill>
                  <a:schemeClr val="tx1"/>
                </a:solidFill>
              </a:rPr>
              <a:t>and hospitals on an as-needed basis</a:t>
            </a:r>
            <a:endParaRPr lang="en-GB" sz="20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83B89D3-C392-49AB-8668-72B15F5150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3401" y="4745809"/>
            <a:ext cx="884305" cy="1226072"/>
          </a:xfrm>
          <a:prstGeom prst="rect">
            <a:avLst/>
          </a:prstGeom>
        </p:spPr>
      </p:pic>
      <p:sp>
        <p:nvSpPr>
          <p:cNvPr id="14" name="Speech Bubble: Rectangle 13">
            <a:extLst>
              <a:ext uri="{FF2B5EF4-FFF2-40B4-BE49-F238E27FC236}">
                <a16:creationId xmlns:a16="http://schemas.microsoft.com/office/drawing/2014/main" id="{19CD2F49-F797-47AD-84A5-14290CABEB2E}"/>
              </a:ext>
            </a:extLst>
          </p:cNvPr>
          <p:cNvSpPr/>
          <p:nvPr/>
        </p:nvSpPr>
        <p:spPr>
          <a:xfrm>
            <a:off x="2297782" y="4647416"/>
            <a:ext cx="9617697" cy="1781664"/>
          </a:xfrm>
          <a:prstGeom prst="wedgeRectCallout">
            <a:avLst>
              <a:gd name="adj1" fmla="val -58698"/>
              <a:gd name="adj2" fmla="val -11657"/>
            </a:avLst>
          </a:prstGeom>
          <a:solidFill>
            <a:schemeClr val="accent6">
              <a:lumMod val="75000"/>
              <a:alpha val="43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p>
            <a:pPr algn="l"/>
            <a:r>
              <a:rPr lang="en-GB" sz="2000" dirty="0">
                <a:solidFill>
                  <a:schemeClr val="tx1"/>
                </a:solidFill>
              </a:rPr>
              <a:t>What are the datasets ?</a:t>
            </a:r>
          </a:p>
          <a:p>
            <a:pPr algn="l"/>
            <a:r>
              <a:rPr lang="en-US" sz="2000" dirty="0">
                <a:solidFill>
                  <a:schemeClr val="tx1"/>
                </a:solidFill>
              </a:rPr>
              <a:t>Influenza deaths by geography, time, age, and gender</a:t>
            </a:r>
          </a:p>
          <a:p>
            <a:pPr defTabSz="844550">
              <a:lnSpc>
                <a:spcPct val="90000"/>
              </a:lnSpc>
              <a:spcBef>
                <a:spcPct val="0"/>
              </a:spcBef>
              <a:spcAft>
                <a:spcPct val="35000"/>
              </a:spcAft>
            </a:pPr>
            <a:r>
              <a:rPr lang="en-GB" sz="2000" dirty="0">
                <a:solidFill>
                  <a:schemeClr val="tx1"/>
                </a:solidFill>
                <a:hlinkClick r:id="rId6"/>
              </a:rPr>
              <a:t>Link to Dataset</a:t>
            </a:r>
            <a:endParaRPr lang="en-GB" sz="2000" dirty="0">
              <a:solidFill>
                <a:schemeClr val="tx1"/>
              </a:solidFill>
            </a:endParaRPr>
          </a:p>
          <a:p>
            <a:pPr defTabSz="844550">
              <a:lnSpc>
                <a:spcPct val="90000"/>
              </a:lnSpc>
              <a:spcBef>
                <a:spcPct val="0"/>
              </a:spcBef>
              <a:spcAft>
                <a:spcPct val="35000"/>
              </a:spcAft>
            </a:pPr>
            <a:r>
              <a:rPr lang="en-GB" sz="2000" dirty="0">
                <a:solidFill>
                  <a:schemeClr val="tx1"/>
                </a:solidFill>
              </a:rPr>
              <a:t>Population data by geography</a:t>
            </a:r>
          </a:p>
          <a:p>
            <a:pPr defTabSz="844550">
              <a:lnSpc>
                <a:spcPct val="90000"/>
              </a:lnSpc>
              <a:spcBef>
                <a:spcPct val="0"/>
              </a:spcBef>
              <a:spcAft>
                <a:spcPct val="35000"/>
              </a:spcAft>
            </a:pPr>
            <a:r>
              <a:rPr lang="en-GB" sz="2000" dirty="0">
                <a:solidFill>
                  <a:schemeClr val="tx1"/>
                </a:solidFill>
                <a:hlinkClick r:id="rId7"/>
              </a:rPr>
              <a:t>Link to Dataset</a:t>
            </a:r>
            <a:endParaRPr lang="en-GB" sz="2000" dirty="0">
              <a:solidFill>
                <a:schemeClr val="tx1"/>
              </a:solidFill>
            </a:endParaRPr>
          </a:p>
          <a:p>
            <a:pPr defTabSz="844550">
              <a:lnSpc>
                <a:spcPct val="90000"/>
              </a:lnSpc>
              <a:spcBef>
                <a:spcPct val="0"/>
              </a:spcBef>
              <a:spcAft>
                <a:spcPct val="35000"/>
              </a:spcAft>
            </a:pPr>
            <a:endParaRPr lang="en-GB" sz="1400"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pic>
        <p:nvPicPr>
          <p:cNvPr id="3" name="Picture 2">
            <a:extLst>
              <a:ext uri="{FF2B5EF4-FFF2-40B4-BE49-F238E27FC236}">
                <a16:creationId xmlns:a16="http://schemas.microsoft.com/office/drawing/2014/main" id="{C5999805-4E8F-4EC3-8D18-DF5979968F47}"/>
              </a:ext>
            </a:extLst>
          </p:cNvPr>
          <p:cNvPicPr>
            <a:picLocks noChangeAspect="1"/>
          </p:cNvPicPr>
          <p:nvPr/>
        </p:nvPicPr>
        <p:blipFill>
          <a:blip r:embed="rId8"/>
          <a:stretch>
            <a:fillRect/>
          </a:stretch>
        </p:blipFill>
        <p:spPr>
          <a:xfrm>
            <a:off x="2438591" y="2397367"/>
            <a:ext cx="4802305" cy="903291"/>
          </a:xfrm>
          <a:prstGeom prst="rect">
            <a:avLst/>
          </a:prstGeom>
        </p:spPr>
      </p:pic>
      <p:pic>
        <p:nvPicPr>
          <p:cNvPr id="6" name="Picture 5">
            <a:extLst>
              <a:ext uri="{FF2B5EF4-FFF2-40B4-BE49-F238E27FC236}">
                <a16:creationId xmlns:a16="http://schemas.microsoft.com/office/drawing/2014/main" id="{3EA022EE-C804-4DEB-ABD4-5230AF520DD9}"/>
              </a:ext>
            </a:extLst>
          </p:cNvPr>
          <p:cNvPicPr>
            <a:picLocks noChangeAspect="1"/>
          </p:cNvPicPr>
          <p:nvPr/>
        </p:nvPicPr>
        <p:blipFill>
          <a:blip r:embed="rId9"/>
          <a:stretch>
            <a:fillRect/>
          </a:stretch>
        </p:blipFill>
        <p:spPr>
          <a:xfrm>
            <a:off x="7643958" y="3017262"/>
            <a:ext cx="3910308" cy="1255603"/>
          </a:xfrm>
          <a:prstGeom prst="rect">
            <a:avLst/>
          </a:prstGeom>
        </p:spPr>
      </p:pic>
    </p:spTree>
    <p:extLst>
      <p:ext uri="{BB962C8B-B14F-4D97-AF65-F5344CB8AC3E}">
        <p14:creationId xmlns:p14="http://schemas.microsoft.com/office/powerpoint/2010/main" val="100193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156684"/>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Influenza Season In </a:t>
            </a:r>
            <a:r>
              <a:rPr lang="en-GB" sz="2000" b="1">
                <a:solidFill>
                  <a:schemeClr val="bg1"/>
                </a:solidFill>
              </a:rPr>
              <a:t>the USA</a:t>
            </a:r>
            <a:endParaRPr lang="en-US" sz="2000" b="1" dirty="0">
              <a:solidFill>
                <a:schemeClr val="bg1"/>
              </a:solidFill>
            </a:endParaRPr>
          </a:p>
        </p:txBody>
      </p:sp>
      <p:pic>
        <p:nvPicPr>
          <p:cNvPr id="6" name="Picture 5">
            <a:extLst>
              <a:ext uri="{FF2B5EF4-FFF2-40B4-BE49-F238E27FC236}">
                <a16:creationId xmlns:a16="http://schemas.microsoft.com/office/drawing/2014/main" id="{432451BA-54D1-4F7E-AD4A-3B3075EB6573}"/>
              </a:ext>
            </a:extLst>
          </p:cNvPr>
          <p:cNvPicPr>
            <a:picLocks noChangeAspect="1"/>
          </p:cNvPicPr>
          <p:nvPr/>
        </p:nvPicPr>
        <p:blipFill>
          <a:blip r:embed="rId2"/>
          <a:stretch>
            <a:fillRect/>
          </a:stretch>
        </p:blipFill>
        <p:spPr>
          <a:xfrm>
            <a:off x="648064" y="1603493"/>
            <a:ext cx="4947697" cy="4887652"/>
          </a:xfrm>
          <a:prstGeom prst="rect">
            <a:avLst/>
          </a:prstGeom>
        </p:spPr>
      </p:pic>
      <p:sp>
        <p:nvSpPr>
          <p:cNvPr id="8" name="Rectangle 7">
            <a:extLst>
              <a:ext uri="{FF2B5EF4-FFF2-40B4-BE49-F238E27FC236}">
                <a16:creationId xmlns:a16="http://schemas.microsoft.com/office/drawing/2014/main" id="{98FD5A54-12E9-4881-AF49-0BDA58F2C4B4}"/>
              </a:ext>
            </a:extLst>
          </p:cNvPr>
          <p:cNvSpPr/>
          <p:nvPr/>
        </p:nvSpPr>
        <p:spPr>
          <a:xfrm>
            <a:off x="6095999" y="809625"/>
            <a:ext cx="76201" cy="5949399"/>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Left Brace 1">
            <a:extLst>
              <a:ext uri="{FF2B5EF4-FFF2-40B4-BE49-F238E27FC236}">
                <a16:creationId xmlns:a16="http://schemas.microsoft.com/office/drawing/2014/main" id="{106AD782-165B-467F-8EF6-F0B8405EB31A}"/>
              </a:ext>
            </a:extLst>
          </p:cNvPr>
          <p:cNvSpPr/>
          <p:nvPr/>
        </p:nvSpPr>
        <p:spPr>
          <a:xfrm rot="16200000">
            <a:off x="9624769" y="3896095"/>
            <a:ext cx="188142" cy="49059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 name="Group 2">
            <a:extLst>
              <a:ext uri="{FF2B5EF4-FFF2-40B4-BE49-F238E27FC236}">
                <a16:creationId xmlns:a16="http://schemas.microsoft.com/office/drawing/2014/main" id="{7C1A465B-9B6E-437C-BCAA-47C120C495C5}"/>
              </a:ext>
            </a:extLst>
          </p:cNvPr>
          <p:cNvGrpSpPr/>
          <p:nvPr/>
        </p:nvGrpSpPr>
        <p:grpSpPr>
          <a:xfrm>
            <a:off x="6444086" y="1603493"/>
            <a:ext cx="4977003" cy="5032031"/>
            <a:chOff x="6453513" y="1060761"/>
            <a:chExt cx="4977003" cy="5032031"/>
          </a:xfrm>
        </p:grpSpPr>
        <p:pic>
          <p:nvPicPr>
            <p:cNvPr id="7" name="Picture 6">
              <a:extLst>
                <a:ext uri="{FF2B5EF4-FFF2-40B4-BE49-F238E27FC236}">
                  <a16:creationId xmlns:a16="http://schemas.microsoft.com/office/drawing/2014/main" id="{893865FC-03DB-4921-AEF1-68F5999515B5}"/>
                </a:ext>
              </a:extLst>
            </p:cNvPr>
            <p:cNvPicPr>
              <a:picLocks noChangeAspect="1"/>
            </p:cNvPicPr>
            <p:nvPr/>
          </p:nvPicPr>
          <p:blipFill>
            <a:blip r:embed="rId3"/>
            <a:stretch>
              <a:fillRect/>
            </a:stretch>
          </p:blipFill>
          <p:spPr>
            <a:xfrm>
              <a:off x="6453513" y="1060761"/>
              <a:ext cx="4977003" cy="5032031"/>
            </a:xfrm>
            <a:prstGeom prst="rect">
              <a:avLst/>
            </a:prstGeom>
          </p:spPr>
        </p:pic>
        <p:sp>
          <p:nvSpPr>
            <p:cNvPr id="9" name="Speech Bubble: Rectangle 8">
              <a:extLst>
                <a:ext uri="{FF2B5EF4-FFF2-40B4-BE49-F238E27FC236}">
                  <a16:creationId xmlns:a16="http://schemas.microsoft.com/office/drawing/2014/main" id="{B024138E-67CC-4A9A-8442-A13D8EDC2BF7}"/>
                </a:ext>
              </a:extLst>
            </p:cNvPr>
            <p:cNvSpPr/>
            <p:nvPr/>
          </p:nvSpPr>
          <p:spPr>
            <a:xfrm>
              <a:off x="8169017" y="1489435"/>
              <a:ext cx="2549259" cy="483909"/>
            </a:xfrm>
            <a:prstGeom prst="wedgeRectCallout">
              <a:avLst>
                <a:gd name="adj1" fmla="val -85929"/>
                <a:gd name="adj2" fmla="val -29261"/>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a:solidFill>
                    <a:schemeClr val="tx1"/>
                  </a:solidFill>
                </a:rPr>
                <a:t>Season peak-January</a:t>
              </a:r>
            </a:p>
          </p:txBody>
        </p:sp>
        <p:sp>
          <p:nvSpPr>
            <p:cNvPr id="10" name="Speech Bubble: Rectangle 9">
              <a:extLst>
                <a:ext uri="{FF2B5EF4-FFF2-40B4-BE49-F238E27FC236}">
                  <a16:creationId xmlns:a16="http://schemas.microsoft.com/office/drawing/2014/main" id="{53D890E4-2529-455F-8051-2AEDCF5D9836}"/>
                </a:ext>
              </a:extLst>
            </p:cNvPr>
            <p:cNvSpPr/>
            <p:nvPr/>
          </p:nvSpPr>
          <p:spPr>
            <a:xfrm>
              <a:off x="8006749" y="4884655"/>
              <a:ext cx="3135733" cy="681181"/>
            </a:xfrm>
            <a:prstGeom prst="wedgeRectCallout">
              <a:avLst>
                <a:gd name="adj1" fmla="val 13503"/>
                <a:gd name="adj2" fmla="val -155752"/>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a:solidFill>
                    <a:schemeClr val="tx1"/>
                  </a:solidFill>
                </a:rPr>
                <a:t>Season start-</a:t>
              </a:r>
            </a:p>
            <a:p>
              <a:r>
                <a:rPr lang="en-GB" sz="2000" dirty="0">
                  <a:solidFill>
                    <a:schemeClr val="tx1"/>
                  </a:solidFill>
                </a:rPr>
                <a:t>July, August</a:t>
              </a:r>
            </a:p>
          </p:txBody>
        </p:sp>
      </p:grpSp>
      <p:sp>
        <p:nvSpPr>
          <p:cNvPr id="4" name="TextBox 3">
            <a:extLst>
              <a:ext uri="{FF2B5EF4-FFF2-40B4-BE49-F238E27FC236}">
                <a16:creationId xmlns:a16="http://schemas.microsoft.com/office/drawing/2014/main" id="{EE014199-C9DC-48E7-8DEF-BA1D18561619}"/>
              </a:ext>
            </a:extLst>
          </p:cNvPr>
          <p:cNvSpPr txBox="1"/>
          <p:nvPr/>
        </p:nvSpPr>
        <p:spPr>
          <a:xfrm>
            <a:off x="801278" y="1036948"/>
            <a:ext cx="4947697" cy="369332"/>
          </a:xfrm>
          <a:prstGeom prst="rect">
            <a:avLst/>
          </a:prstGeom>
          <a:solidFill>
            <a:srgbClr val="0070C0"/>
          </a:solidFill>
        </p:spPr>
        <p:txBody>
          <a:bodyPr wrap="square" rtlCol="0">
            <a:spAutoFit/>
          </a:bodyPr>
          <a:lstStyle/>
          <a:p>
            <a:r>
              <a:rPr lang="en-GB" dirty="0">
                <a:solidFill>
                  <a:schemeClr val="bg1"/>
                </a:solidFill>
              </a:rPr>
              <a:t>Monthly Influenza Deaths-Individual States</a:t>
            </a:r>
          </a:p>
        </p:txBody>
      </p:sp>
      <p:sp>
        <p:nvSpPr>
          <p:cNvPr id="14" name="TextBox 13">
            <a:extLst>
              <a:ext uri="{FF2B5EF4-FFF2-40B4-BE49-F238E27FC236}">
                <a16:creationId xmlns:a16="http://schemas.microsoft.com/office/drawing/2014/main" id="{E66A299D-F874-411A-B9A8-0CF7D15A49F9}"/>
              </a:ext>
            </a:extLst>
          </p:cNvPr>
          <p:cNvSpPr txBox="1"/>
          <p:nvPr/>
        </p:nvSpPr>
        <p:spPr>
          <a:xfrm>
            <a:off x="6379617" y="1037852"/>
            <a:ext cx="4947697" cy="369332"/>
          </a:xfrm>
          <a:prstGeom prst="rect">
            <a:avLst/>
          </a:prstGeom>
          <a:solidFill>
            <a:srgbClr val="0070C0"/>
          </a:solidFill>
        </p:spPr>
        <p:txBody>
          <a:bodyPr wrap="square" rtlCol="0">
            <a:spAutoFit/>
          </a:bodyPr>
          <a:lstStyle>
            <a:defPPr>
              <a:defRPr lang="en-US"/>
            </a:defPPr>
            <a:lvl1pPr>
              <a:defRPr>
                <a:solidFill>
                  <a:schemeClr val="bg1"/>
                </a:solidFill>
              </a:defRPr>
            </a:lvl1pPr>
          </a:lstStyle>
          <a:p>
            <a:r>
              <a:rPr lang="en-GB" dirty="0"/>
              <a:t>Monthly Influenza Deaths- Entire Country</a:t>
            </a:r>
          </a:p>
        </p:txBody>
      </p:sp>
    </p:spTree>
    <p:extLst>
      <p:ext uri="{BB962C8B-B14F-4D97-AF65-F5344CB8AC3E}">
        <p14:creationId xmlns:p14="http://schemas.microsoft.com/office/powerpoint/2010/main" val="315193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16757" y="12768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Influenza Season </a:t>
            </a:r>
            <a:r>
              <a:rPr lang="en-GB" sz="2000" b="1">
                <a:solidFill>
                  <a:schemeClr val="bg1"/>
                </a:solidFill>
              </a:rPr>
              <a:t>Propagation-Interactive Chart</a:t>
            </a:r>
            <a:endParaRPr lang="en-US" sz="2000" b="1" dirty="0">
              <a:solidFill>
                <a:schemeClr val="bg1"/>
              </a:solidFill>
            </a:endParaRPr>
          </a:p>
        </p:txBody>
      </p:sp>
      <p:grpSp>
        <p:nvGrpSpPr>
          <p:cNvPr id="8" name="Group 7">
            <a:extLst>
              <a:ext uri="{FF2B5EF4-FFF2-40B4-BE49-F238E27FC236}">
                <a16:creationId xmlns:a16="http://schemas.microsoft.com/office/drawing/2014/main" id="{0C25C2E8-44EF-4893-9B9F-44885F92421F}"/>
              </a:ext>
            </a:extLst>
          </p:cNvPr>
          <p:cNvGrpSpPr/>
          <p:nvPr/>
        </p:nvGrpSpPr>
        <p:grpSpPr>
          <a:xfrm>
            <a:off x="372637" y="1555422"/>
            <a:ext cx="8974999" cy="5174893"/>
            <a:chOff x="334929" y="1043157"/>
            <a:chExt cx="9648675" cy="5687158"/>
          </a:xfrm>
        </p:grpSpPr>
        <p:pic>
          <p:nvPicPr>
            <p:cNvPr id="3" name="Picture 2">
              <a:extLst>
                <a:ext uri="{FF2B5EF4-FFF2-40B4-BE49-F238E27FC236}">
                  <a16:creationId xmlns:a16="http://schemas.microsoft.com/office/drawing/2014/main" id="{486C9AC9-C461-4DA5-9F67-B3EB66189D9D}"/>
                </a:ext>
              </a:extLst>
            </p:cNvPr>
            <p:cNvPicPr>
              <a:picLocks noChangeAspect="1"/>
            </p:cNvPicPr>
            <p:nvPr/>
          </p:nvPicPr>
          <p:blipFill>
            <a:blip r:embed="rId2"/>
            <a:stretch>
              <a:fillRect/>
            </a:stretch>
          </p:blipFill>
          <p:spPr>
            <a:xfrm>
              <a:off x="334929" y="1043157"/>
              <a:ext cx="8029425" cy="5687158"/>
            </a:xfrm>
            <a:prstGeom prst="rect">
              <a:avLst/>
            </a:prstGeom>
          </p:spPr>
        </p:pic>
        <p:pic>
          <p:nvPicPr>
            <p:cNvPr id="6" name="Picture 5">
              <a:extLst>
                <a:ext uri="{FF2B5EF4-FFF2-40B4-BE49-F238E27FC236}">
                  <a16:creationId xmlns:a16="http://schemas.microsoft.com/office/drawing/2014/main" id="{CBF95631-17C5-4124-921F-77D45225F818}"/>
                </a:ext>
              </a:extLst>
            </p:cNvPr>
            <p:cNvPicPr>
              <a:picLocks noChangeAspect="1"/>
            </p:cNvPicPr>
            <p:nvPr/>
          </p:nvPicPr>
          <p:blipFill>
            <a:blip r:embed="rId3"/>
            <a:stretch>
              <a:fillRect/>
            </a:stretch>
          </p:blipFill>
          <p:spPr>
            <a:xfrm>
              <a:off x="8364354" y="1323924"/>
              <a:ext cx="1619250" cy="3286125"/>
            </a:xfrm>
            <a:prstGeom prst="rect">
              <a:avLst/>
            </a:prstGeom>
          </p:spPr>
        </p:pic>
      </p:grpSp>
      <p:sp>
        <p:nvSpPr>
          <p:cNvPr id="11" name="Speech Bubble: Rectangle 10">
            <a:extLst>
              <a:ext uri="{FF2B5EF4-FFF2-40B4-BE49-F238E27FC236}">
                <a16:creationId xmlns:a16="http://schemas.microsoft.com/office/drawing/2014/main" id="{4BFAF138-E147-415F-BB60-474E4FEF398A}"/>
              </a:ext>
            </a:extLst>
          </p:cNvPr>
          <p:cNvSpPr/>
          <p:nvPr/>
        </p:nvSpPr>
        <p:spPr>
          <a:xfrm>
            <a:off x="9798273" y="2019377"/>
            <a:ext cx="2021090" cy="1760771"/>
          </a:xfrm>
          <a:prstGeom prst="wedgeRectCallout">
            <a:avLst>
              <a:gd name="adj1" fmla="val -83130"/>
              <a:gd name="adj2" fmla="val -12624"/>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solidFill>
                  <a:schemeClr val="tx1"/>
                </a:solidFill>
              </a:rPr>
              <a:t>After clicking the link,</a:t>
            </a:r>
          </a:p>
          <a:p>
            <a:r>
              <a:rPr lang="en-GB" dirty="0">
                <a:solidFill>
                  <a:schemeClr val="tx1"/>
                </a:solidFill>
              </a:rPr>
              <a:t>change the months here to see the influenza deaths for that month</a:t>
            </a:r>
          </a:p>
        </p:txBody>
      </p:sp>
      <p:sp>
        <p:nvSpPr>
          <p:cNvPr id="14" name="Speech Bubble: Rectangle 13">
            <a:extLst>
              <a:ext uri="{FF2B5EF4-FFF2-40B4-BE49-F238E27FC236}">
                <a16:creationId xmlns:a16="http://schemas.microsoft.com/office/drawing/2014/main" id="{6B1E9C95-3C6E-40EE-90B1-FE8F1047F9FE}"/>
              </a:ext>
            </a:extLst>
          </p:cNvPr>
          <p:cNvSpPr/>
          <p:nvPr/>
        </p:nvSpPr>
        <p:spPr>
          <a:xfrm>
            <a:off x="7999323" y="4885288"/>
            <a:ext cx="2970727" cy="780222"/>
          </a:xfrm>
          <a:prstGeom prst="wedgeRectCallout">
            <a:avLst>
              <a:gd name="adj1" fmla="val -113593"/>
              <a:gd name="adj2" fmla="val 135987"/>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solidFill>
                  <a:schemeClr val="tx1"/>
                </a:solidFill>
              </a:rPr>
              <a:t>Darker shades show more vulnerable population</a:t>
            </a:r>
          </a:p>
        </p:txBody>
      </p:sp>
      <p:pic>
        <p:nvPicPr>
          <p:cNvPr id="12" name="Picture 11" descr="Icon&#10;&#10;Description automatically generated">
            <a:extLst>
              <a:ext uri="{FF2B5EF4-FFF2-40B4-BE49-F238E27FC236}">
                <a16:creationId xmlns:a16="http://schemas.microsoft.com/office/drawing/2014/main" id="{EAB9D956-EED9-4634-AE6F-C8021B7C71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90035" y="4972265"/>
            <a:ext cx="430348" cy="430348"/>
          </a:xfrm>
          <a:prstGeom prst="rect">
            <a:avLst/>
          </a:prstGeom>
        </p:spPr>
      </p:pic>
      <p:grpSp>
        <p:nvGrpSpPr>
          <p:cNvPr id="2" name="Group 1">
            <a:extLst>
              <a:ext uri="{FF2B5EF4-FFF2-40B4-BE49-F238E27FC236}">
                <a16:creationId xmlns:a16="http://schemas.microsoft.com/office/drawing/2014/main" id="{A1817342-38D7-4BA4-ADBF-30E02E80174F}"/>
              </a:ext>
            </a:extLst>
          </p:cNvPr>
          <p:cNvGrpSpPr/>
          <p:nvPr/>
        </p:nvGrpSpPr>
        <p:grpSpPr>
          <a:xfrm>
            <a:off x="372637" y="758939"/>
            <a:ext cx="3780305" cy="646331"/>
            <a:chOff x="372637" y="758939"/>
            <a:chExt cx="3780305" cy="646331"/>
          </a:xfrm>
        </p:grpSpPr>
        <p:sp>
          <p:nvSpPr>
            <p:cNvPr id="17" name="TextBox 16">
              <a:extLst>
                <a:ext uri="{FF2B5EF4-FFF2-40B4-BE49-F238E27FC236}">
                  <a16:creationId xmlns:a16="http://schemas.microsoft.com/office/drawing/2014/main" id="{566E7C02-6257-42C0-8DC5-120A5B45C97E}"/>
                </a:ext>
              </a:extLst>
            </p:cNvPr>
            <p:cNvSpPr txBox="1"/>
            <p:nvPr/>
          </p:nvSpPr>
          <p:spPr>
            <a:xfrm>
              <a:off x="372637" y="758939"/>
              <a:ext cx="2849110" cy="646331"/>
            </a:xfrm>
            <a:prstGeom prst="rect">
              <a:avLst/>
            </a:prstGeom>
            <a:solidFill>
              <a:srgbClr val="0070C0"/>
            </a:solidFill>
          </p:spPr>
          <p:txBody>
            <a:bodyPr wrap="square" rtlCol="0">
              <a:spAutoFit/>
            </a:bodyPr>
            <a:lstStyle>
              <a:defPPr>
                <a:defRPr lang="en-US"/>
              </a:defPPr>
              <a:lvl1pPr>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t>link to the detailed </a:t>
              </a:r>
              <a:r>
                <a:rPr lang="en-GB" sz="1800" dirty="0"/>
                <a:t>Tableau chart</a:t>
              </a:r>
              <a:endParaRPr lang="en-GB" dirty="0"/>
            </a:p>
          </p:txBody>
        </p:sp>
        <p:pic>
          <p:nvPicPr>
            <p:cNvPr id="18" name="Picture 17" descr="A picture containing graphical user interface&#10;&#10;Description automatically generated">
              <a:hlinkClick r:id="rId6"/>
              <a:extLst>
                <a:ext uri="{FF2B5EF4-FFF2-40B4-BE49-F238E27FC236}">
                  <a16:creationId xmlns:a16="http://schemas.microsoft.com/office/drawing/2014/main" id="{CED05A97-D8F4-4654-AF06-3D01EAE86D0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21747" y="954366"/>
              <a:ext cx="931195" cy="353854"/>
            </a:xfrm>
            <a:prstGeom prst="rect">
              <a:avLst/>
            </a:prstGeom>
          </p:spPr>
        </p:pic>
      </p:grpSp>
    </p:spTree>
    <p:extLst>
      <p:ext uri="{BB962C8B-B14F-4D97-AF65-F5344CB8AC3E}">
        <p14:creationId xmlns:p14="http://schemas.microsoft.com/office/powerpoint/2010/main" val="4147119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2817136" y="228066"/>
            <a:ext cx="7269544"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Relationship between Influenza Deaths and </a:t>
            </a:r>
            <a:r>
              <a:rPr lang="en-GB" sz="2000" b="1">
                <a:solidFill>
                  <a:schemeClr val="bg1"/>
                </a:solidFill>
              </a:rPr>
              <a:t>Vulnerable Population</a:t>
            </a:r>
            <a:endParaRPr lang="en-US" sz="2000" b="1" dirty="0">
              <a:solidFill>
                <a:schemeClr val="bg1"/>
              </a:solidFill>
            </a:endParaRPr>
          </a:p>
        </p:txBody>
      </p:sp>
      <p:pic>
        <p:nvPicPr>
          <p:cNvPr id="4" name="Picture 3">
            <a:extLst>
              <a:ext uri="{FF2B5EF4-FFF2-40B4-BE49-F238E27FC236}">
                <a16:creationId xmlns:a16="http://schemas.microsoft.com/office/drawing/2014/main" id="{35CC7AEF-D574-41FA-9C75-2237CCF2D335}"/>
              </a:ext>
            </a:extLst>
          </p:cNvPr>
          <p:cNvPicPr>
            <a:picLocks noChangeAspect="1"/>
          </p:cNvPicPr>
          <p:nvPr/>
        </p:nvPicPr>
        <p:blipFill>
          <a:blip r:embed="rId2"/>
          <a:stretch>
            <a:fillRect/>
          </a:stretch>
        </p:blipFill>
        <p:spPr>
          <a:xfrm>
            <a:off x="227589" y="807545"/>
            <a:ext cx="5914955" cy="5951378"/>
          </a:xfrm>
          <a:prstGeom prst="rect">
            <a:avLst/>
          </a:prstGeom>
        </p:spPr>
      </p:pic>
      <p:grpSp>
        <p:nvGrpSpPr>
          <p:cNvPr id="6" name="Group 5">
            <a:extLst>
              <a:ext uri="{FF2B5EF4-FFF2-40B4-BE49-F238E27FC236}">
                <a16:creationId xmlns:a16="http://schemas.microsoft.com/office/drawing/2014/main" id="{A0696643-98B9-44B0-938D-14BAC3532702}"/>
              </a:ext>
            </a:extLst>
          </p:cNvPr>
          <p:cNvGrpSpPr/>
          <p:nvPr/>
        </p:nvGrpSpPr>
        <p:grpSpPr>
          <a:xfrm>
            <a:off x="6451908" y="2901974"/>
            <a:ext cx="3780305" cy="369332"/>
            <a:chOff x="6451908" y="2901974"/>
            <a:chExt cx="3780305" cy="369332"/>
          </a:xfrm>
        </p:grpSpPr>
        <p:sp>
          <p:nvSpPr>
            <p:cNvPr id="7" name="TextBox 6">
              <a:extLst>
                <a:ext uri="{FF2B5EF4-FFF2-40B4-BE49-F238E27FC236}">
                  <a16:creationId xmlns:a16="http://schemas.microsoft.com/office/drawing/2014/main" id="{C23A9DFF-A394-43BE-B767-094930C73B50}"/>
                </a:ext>
              </a:extLst>
            </p:cNvPr>
            <p:cNvSpPr txBox="1"/>
            <p:nvPr/>
          </p:nvSpPr>
          <p:spPr>
            <a:xfrm>
              <a:off x="6451908" y="2901974"/>
              <a:ext cx="2849110" cy="369332"/>
            </a:xfrm>
            <a:prstGeom prst="rect">
              <a:avLst/>
            </a:prstGeom>
            <a:solidFill>
              <a:srgbClr val="0070C0"/>
            </a:solidFill>
          </p:spPr>
          <p:txBody>
            <a:bodyPr wrap="square" rtlCol="0">
              <a:spAutoFit/>
            </a:bodyPr>
            <a:lstStyle>
              <a:defPPr>
                <a:defRPr lang="en-US"/>
              </a:defPPr>
              <a:lvl1pPr>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t>link to the detailed chart</a:t>
              </a:r>
            </a:p>
          </p:txBody>
        </p:sp>
        <p:pic>
          <p:nvPicPr>
            <p:cNvPr id="3" name="Picture 2" descr="A picture containing graphical user interface&#10;&#10;Description automatically generated">
              <a:hlinkClick r:id="rId3"/>
              <a:extLst>
                <a:ext uri="{FF2B5EF4-FFF2-40B4-BE49-F238E27FC236}">
                  <a16:creationId xmlns:a16="http://schemas.microsoft.com/office/drawing/2014/main" id="{714A4ABD-7118-404D-96D4-DAEEF9D5BAB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01018" y="2901974"/>
              <a:ext cx="931195" cy="353854"/>
            </a:xfrm>
            <a:prstGeom prst="rect">
              <a:avLst/>
            </a:prstGeom>
          </p:spPr>
        </p:pic>
      </p:grpSp>
    </p:spTree>
    <p:extLst>
      <p:ext uri="{BB962C8B-B14F-4D97-AF65-F5344CB8AC3E}">
        <p14:creationId xmlns:p14="http://schemas.microsoft.com/office/powerpoint/2010/main" val="382237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AB5CE81-6913-4CBF-8450-F187B45310F0}"/>
              </a:ext>
            </a:extLst>
          </p:cNvPr>
          <p:cNvGrpSpPr/>
          <p:nvPr/>
        </p:nvGrpSpPr>
        <p:grpSpPr>
          <a:xfrm>
            <a:off x="242850" y="661883"/>
            <a:ext cx="5853150" cy="3731007"/>
            <a:chOff x="334929" y="1043157"/>
            <a:chExt cx="9648675" cy="5687158"/>
          </a:xfrm>
        </p:grpSpPr>
        <p:pic>
          <p:nvPicPr>
            <p:cNvPr id="19" name="Picture 18">
              <a:extLst>
                <a:ext uri="{FF2B5EF4-FFF2-40B4-BE49-F238E27FC236}">
                  <a16:creationId xmlns:a16="http://schemas.microsoft.com/office/drawing/2014/main" id="{F2BBD043-D961-4053-98E6-17D72C4D2711}"/>
                </a:ext>
              </a:extLst>
            </p:cNvPr>
            <p:cNvPicPr>
              <a:picLocks noChangeAspect="1"/>
            </p:cNvPicPr>
            <p:nvPr/>
          </p:nvPicPr>
          <p:blipFill>
            <a:blip r:embed="rId2"/>
            <a:stretch>
              <a:fillRect/>
            </a:stretch>
          </p:blipFill>
          <p:spPr>
            <a:xfrm>
              <a:off x="334929" y="1043157"/>
              <a:ext cx="8029425" cy="5687158"/>
            </a:xfrm>
            <a:prstGeom prst="rect">
              <a:avLst/>
            </a:prstGeom>
          </p:spPr>
        </p:pic>
        <p:pic>
          <p:nvPicPr>
            <p:cNvPr id="20" name="Picture 19">
              <a:extLst>
                <a:ext uri="{FF2B5EF4-FFF2-40B4-BE49-F238E27FC236}">
                  <a16:creationId xmlns:a16="http://schemas.microsoft.com/office/drawing/2014/main" id="{D5B902C8-0795-48DD-8A38-8E9BAF9E7D34}"/>
                </a:ext>
              </a:extLst>
            </p:cNvPr>
            <p:cNvPicPr>
              <a:picLocks noChangeAspect="1"/>
            </p:cNvPicPr>
            <p:nvPr/>
          </p:nvPicPr>
          <p:blipFill>
            <a:blip r:embed="rId3"/>
            <a:stretch>
              <a:fillRect/>
            </a:stretch>
          </p:blipFill>
          <p:spPr>
            <a:xfrm>
              <a:off x="8364354" y="1323924"/>
              <a:ext cx="1619250" cy="3286125"/>
            </a:xfrm>
            <a:prstGeom prst="rect">
              <a:avLst/>
            </a:prstGeom>
          </p:spPr>
        </p:pic>
      </p:grpSp>
      <p:pic>
        <p:nvPicPr>
          <p:cNvPr id="22" name="Picture 21">
            <a:extLst>
              <a:ext uri="{FF2B5EF4-FFF2-40B4-BE49-F238E27FC236}">
                <a16:creationId xmlns:a16="http://schemas.microsoft.com/office/drawing/2014/main" id="{99A19B4E-6BF5-4ED8-BF60-AB1B07472CAD}"/>
              </a:ext>
            </a:extLst>
          </p:cNvPr>
          <p:cNvPicPr>
            <a:picLocks noChangeAspect="1"/>
          </p:cNvPicPr>
          <p:nvPr/>
        </p:nvPicPr>
        <p:blipFill>
          <a:blip r:embed="rId4"/>
          <a:stretch>
            <a:fillRect/>
          </a:stretch>
        </p:blipFill>
        <p:spPr>
          <a:xfrm>
            <a:off x="6798364" y="1514519"/>
            <a:ext cx="5072469" cy="5103704"/>
          </a:xfrm>
          <a:prstGeom prst="rect">
            <a:avLst/>
          </a:prstGeom>
        </p:spPr>
      </p:pic>
      <p:sp>
        <p:nvSpPr>
          <p:cNvPr id="8" name="Freeform: Shape 7">
            <a:extLst>
              <a:ext uri="{FF2B5EF4-FFF2-40B4-BE49-F238E27FC236}">
                <a16:creationId xmlns:a16="http://schemas.microsoft.com/office/drawing/2014/main" id="{D8A21D1E-C984-49AB-BB08-6BD7BDE7F440}"/>
              </a:ext>
            </a:extLst>
          </p:cNvPr>
          <p:cNvSpPr/>
          <p:nvPr/>
        </p:nvSpPr>
        <p:spPr>
          <a:xfrm>
            <a:off x="3046520" y="67039"/>
            <a:ext cx="6098959" cy="432735"/>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US" sz="2000" b="1" dirty="0">
                <a:solidFill>
                  <a:schemeClr val="bg1"/>
                </a:solidFill>
              </a:rPr>
              <a:t>Staffing Priority</a:t>
            </a:r>
          </a:p>
        </p:txBody>
      </p:sp>
      <p:sp>
        <p:nvSpPr>
          <p:cNvPr id="11" name="Slide Number Placeholder 10">
            <a:extLst>
              <a:ext uri="{FF2B5EF4-FFF2-40B4-BE49-F238E27FC236}">
                <a16:creationId xmlns:a16="http://schemas.microsoft.com/office/drawing/2014/main" id="{318C44EC-D4E5-41CA-9822-6BA0AB9805D7}"/>
              </a:ext>
            </a:extLst>
          </p:cNvPr>
          <p:cNvSpPr>
            <a:spLocks noGrp="1"/>
          </p:cNvSpPr>
          <p:nvPr>
            <p:ph type="sldNum" sz="quarter" idx="12"/>
          </p:nvPr>
        </p:nvSpPr>
        <p:spPr/>
        <p:txBody>
          <a:bodyPr/>
          <a:lstStyle/>
          <a:p>
            <a:fld id="{DFB9BF09-BF8A-494A-8B2D-03FED9B845BC}" type="slidenum">
              <a:rPr lang="en-GB" smtClean="0"/>
              <a:t>16</a:t>
            </a:fld>
            <a:endParaRPr lang="en-GB"/>
          </a:p>
        </p:txBody>
      </p:sp>
      <p:sp>
        <p:nvSpPr>
          <p:cNvPr id="21" name="Speech Bubble: Rectangle 20">
            <a:extLst>
              <a:ext uri="{FF2B5EF4-FFF2-40B4-BE49-F238E27FC236}">
                <a16:creationId xmlns:a16="http://schemas.microsoft.com/office/drawing/2014/main" id="{70184A85-385C-45FB-AA98-48B1256FBE49}"/>
              </a:ext>
            </a:extLst>
          </p:cNvPr>
          <p:cNvSpPr/>
          <p:nvPr/>
        </p:nvSpPr>
        <p:spPr>
          <a:xfrm>
            <a:off x="6756614" y="661884"/>
            <a:ext cx="4197538" cy="750925"/>
          </a:xfrm>
          <a:prstGeom prst="wedgeRectCallout">
            <a:avLst>
              <a:gd name="adj1" fmla="val -74635"/>
              <a:gd name="adj2" fmla="val 23502"/>
            </a:avLst>
          </a:prstGeom>
          <a:solidFill>
            <a:srgbClr val="92D050">
              <a:alpha val="69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sz="1400" dirty="0">
                <a:solidFill>
                  <a:schemeClr val="tx1"/>
                </a:solidFill>
              </a:rPr>
              <a:t>Priority-01</a:t>
            </a:r>
          </a:p>
          <a:p>
            <a:r>
              <a:rPr lang="en-GB" sz="1400" dirty="0">
                <a:solidFill>
                  <a:schemeClr val="tx1"/>
                </a:solidFill>
              </a:rPr>
              <a:t>Month of the season- states where season is peaking will be prioritized</a:t>
            </a:r>
          </a:p>
        </p:txBody>
      </p:sp>
      <p:sp>
        <p:nvSpPr>
          <p:cNvPr id="23" name="Speech Bubble: Rectangle 22">
            <a:extLst>
              <a:ext uri="{FF2B5EF4-FFF2-40B4-BE49-F238E27FC236}">
                <a16:creationId xmlns:a16="http://schemas.microsoft.com/office/drawing/2014/main" id="{CA203B3B-4C59-4AC8-BA1A-39DE1824F9CD}"/>
              </a:ext>
            </a:extLst>
          </p:cNvPr>
          <p:cNvSpPr/>
          <p:nvPr/>
        </p:nvSpPr>
        <p:spPr>
          <a:xfrm>
            <a:off x="7343479" y="1733124"/>
            <a:ext cx="2554665" cy="944088"/>
          </a:xfrm>
          <a:prstGeom prst="wedgeRectCallout">
            <a:avLst>
              <a:gd name="adj1" fmla="val -29819"/>
              <a:gd name="adj2" fmla="val 263891"/>
            </a:avLst>
          </a:prstGeom>
          <a:solidFill>
            <a:srgbClr val="92D050">
              <a:alpha val="69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sz="1400" dirty="0">
                <a:solidFill>
                  <a:schemeClr val="tx1"/>
                </a:solidFill>
              </a:rPr>
              <a:t>Priority-02</a:t>
            </a:r>
          </a:p>
          <a:p>
            <a:r>
              <a:rPr lang="en-US" sz="1400" dirty="0">
                <a:solidFill>
                  <a:schemeClr val="tx1"/>
                </a:solidFill>
              </a:rPr>
              <a:t>States with more vulnerable population and annual deaths above trend line</a:t>
            </a:r>
          </a:p>
        </p:txBody>
      </p:sp>
      <p:sp>
        <p:nvSpPr>
          <p:cNvPr id="24" name="Speech Bubble: Rectangle 23">
            <a:extLst>
              <a:ext uri="{FF2B5EF4-FFF2-40B4-BE49-F238E27FC236}">
                <a16:creationId xmlns:a16="http://schemas.microsoft.com/office/drawing/2014/main" id="{3CD07A6A-920E-4506-AEE5-8A95A52613C4}"/>
              </a:ext>
            </a:extLst>
          </p:cNvPr>
          <p:cNvSpPr/>
          <p:nvPr/>
        </p:nvSpPr>
        <p:spPr>
          <a:xfrm>
            <a:off x="2109902" y="4337454"/>
            <a:ext cx="4197538" cy="750925"/>
          </a:xfrm>
          <a:prstGeom prst="wedgeRectCallout">
            <a:avLst>
              <a:gd name="adj1" fmla="val 11567"/>
              <a:gd name="adj2" fmla="val -255305"/>
            </a:avLst>
          </a:prstGeom>
          <a:solidFill>
            <a:srgbClr val="92D050">
              <a:alpha val="69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sz="1400" dirty="0">
                <a:solidFill>
                  <a:schemeClr val="tx1"/>
                </a:solidFill>
              </a:rPr>
              <a:t>Priority-03</a:t>
            </a:r>
          </a:p>
          <a:p>
            <a:r>
              <a:rPr lang="en-US" sz="1400" dirty="0">
                <a:solidFill>
                  <a:schemeClr val="tx1"/>
                </a:solidFill>
              </a:rPr>
              <a:t>More % monthly deaths as compared to others</a:t>
            </a:r>
          </a:p>
        </p:txBody>
      </p:sp>
      <p:sp>
        <p:nvSpPr>
          <p:cNvPr id="25" name="Left Brace 24">
            <a:extLst>
              <a:ext uri="{FF2B5EF4-FFF2-40B4-BE49-F238E27FC236}">
                <a16:creationId xmlns:a16="http://schemas.microsoft.com/office/drawing/2014/main" id="{B4171ABF-414E-4403-B9DD-FF6C71023A26}"/>
              </a:ext>
            </a:extLst>
          </p:cNvPr>
          <p:cNvSpPr/>
          <p:nvPr/>
        </p:nvSpPr>
        <p:spPr>
          <a:xfrm rot="2598518">
            <a:off x="7795463" y="3648493"/>
            <a:ext cx="567547" cy="2506823"/>
          </a:xfrm>
          <a:prstGeom prst="leftBrace">
            <a:avLst/>
          </a:prstGeom>
          <a:ln w="19050">
            <a:solidFill>
              <a:srgbClr val="2D0D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49371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A21D1E-C984-49AB-BB08-6BD7BDE7F440}"/>
              </a:ext>
            </a:extLst>
          </p:cNvPr>
          <p:cNvSpPr/>
          <p:nvPr/>
        </p:nvSpPr>
        <p:spPr>
          <a:xfrm>
            <a:off x="3080551" y="257452"/>
            <a:ext cx="6098959" cy="568171"/>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US" sz="2000" b="1" dirty="0">
                <a:solidFill>
                  <a:schemeClr val="bg1"/>
                </a:solidFill>
              </a:rPr>
              <a:t>Project Success Measurement</a:t>
            </a:r>
          </a:p>
        </p:txBody>
      </p:sp>
      <p:sp>
        <p:nvSpPr>
          <p:cNvPr id="11" name="Slide Number Placeholder 10">
            <a:extLst>
              <a:ext uri="{FF2B5EF4-FFF2-40B4-BE49-F238E27FC236}">
                <a16:creationId xmlns:a16="http://schemas.microsoft.com/office/drawing/2014/main" id="{318C44EC-D4E5-41CA-9822-6BA0AB9805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B9BF09-BF8A-494A-8B2D-03FED9B845B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FBB0B31B-7EFF-4650-BF55-6773BB5A854C}"/>
              </a:ext>
            </a:extLst>
          </p:cNvPr>
          <p:cNvGrpSpPr/>
          <p:nvPr/>
        </p:nvGrpSpPr>
        <p:grpSpPr>
          <a:xfrm>
            <a:off x="136330" y="1110010"/>
            <a:ext cx="11919339" cy="1038167"/>
            <a:chOff x="136330" y="1110010"/>
            <a:chExt cx="11919339" cy="1038167"/>
          </a:xfrm>
        </p:grpSpPr>
        <p:pic>
          <p:nvPicPr>
            <p:cNvPr id="4" name="Picture 3">
              <a:extLst>
                <a:ext uri="{FF2B5EF4-FFF2-40B4-BE49-F238E27FC236}">
                  <a16:creationId xmlns:a16="http://schemas.microsoft.com/office/drawing/2014/main" id="{41F77E22-9CB6-497E-8399-E5DD37B11842}"/>
                </a:ext>
              </a:extLst>
            </p:cNvPr>
            <p:cNvPicPr>
              <a:picLocks noChangeAspect="1"/>
            </p:cNvPicPr>
            <p:nvPr/>
          </p:nvPicPr>
          <p:blipFill>
            <a:blip r:embed="rId2"/>
            <a:stretch>
              <a:fillRect/>
            </a:stretch>
          </p:blipFill>
          <p:spPr>
            <a:xfrm>
              <a:off x="136330" y="1110010"/>
              <a:ext cx="2823466" cy="1038167"/>
            </a:xfrm>
            <a:prstGeom prst="rect">
              <a:avLst/>
            </a:prstGeom>
          </p:spPr>
        </p:pic>
        <p:sp>
          <p:nvSpPr>
            <p:cNvPr id="15" name="Freeform: Shape 14">
              <a:extLst>
                <a:ext uri="{FF2B5EF4-FFF2-40B4-BE49-F238E27FC236}">
                  <a16:creationId xmlns:a16="http://schemas.microsoft.com/office/drawing/2014/main" id="{8DCF2217-045A-4E18-BA87-E59549D7487D}"/>
                </a:ext>
              </a:extLst>
            </p:cNvPr>
            <p:cNvSpPr/>
            <p:nvPr/>
          </p:nvSpPr>
          <p:spPr>
            <a:xfrm>
              <a:off x="3183980" y="1445221"/>
              <a:ext cx="8871689" cy="548712"/>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92D050"/>
            </a:solidFill>
            <a:ln>
              <a:solidFill>
                <a:schemeClr val="accent6"/>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457200" marR="0" lvl="1" indent="0" algn="l" defTabSz="457200" rtl="0" eaLnBrk="1" fontAlgn="auto" latinLnBrk="0" hangingPunct="1">
                <a:lnSpc>
                  <a:spcPct val="107000"/>
                </a:lnSpc>
                <a:spcBef>
                  <a:spcPts val="20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Mangal" panose="02040503050203030202" pitchFamily="18" charset="0"/>
                </a:rPr>
                <a:t>Will be measured in association with the Agency and hospital data tracking teams. Frequency to be agreed</a:t>
              </a:r>
            </a:p>
          </p:txBody>
        </p:sp>
      </p:grpSp>
      <p:grpSp>
        <p:nvGrpSpPr>
          <p:cNvPr id="34" name="Group 33">
            <a:extLst>
              <a:ext uri="{FF2B5EF4-FFF2-40B4-BE49-F238E27FC236}">
                <a16:creationId xmlns:a16="http://schemas.microsoft.com/office/drawing/2014/main" id="{18F66A04-A34A-4880-8EC3-43CFCEB86D62}"/>
              </a:ext>
            </a:extLst>
          </p:cNvPr>
          <p:cNvGrpSpPr/>
          <p:nvPr/>
        </p:nvGrpSpPr>
        <p:grpSpPr>
          <a:xfrm>
            <a:off x="816231" y="2490607"/>
            <a:ext cx="11239437" cy="1361875"/>
            <a:chOff x="816231" y="2490607"/>
            <a:chExt cx="11239437" cy="1361875"/>
          </a:xfrm>
        </p:grpSpPr>
        <p:sp>
          <p:nvSpPr>
            <p:cNvPr id="16" name="Freeform: Shape 15">
              <a:extLst>
                <a:ext uri="{FF2B5EF4-FFF2-40B4-BE49-F238E27FC236}">
                  <a16:creationId xmlns:a16="http://schemas.microsoft.com/office/drawing/2014/main" id="{A7A1C9B3-7E0B-45A6-B0E6-FD8C17534EDC}"/>
                </a:ext>
              </a:extLst>
            </p:cNvPr>
            <p:cNvSpPr/>
            <p:nvPr/>
          </p:nvSpPr>
          <p:spPr>
            <a:xfrm>
              <a:off x="4624853" y="2921594"/>
              <a:ext cx="7430815" cy="548712"/>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92D050"/>
            </a:solidFill>
            <a:ln>
              <a:solidFill>
                <a:schemeClr val="accent6"/>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457200" marR="0" lvl="1" indent="0" algn="l" defTabSz="457200" rtl="0" eaLnBrk="1" fontAlgn="auto" latinLnBrk="0" hangingPunct="1">
                <a:lnSpc>
                  <a:spcPct val="107000"/>
                </a:lnSpc>
                <a:spcBef>
                  <a:spcPts val="20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Mangal" panose="02040503050203030202" pitchFamily="18" charset="0"/>
                </a:rPr>
                <a:t>Additional Staff requisitions raised by hospitals then planned</a:t>
              </a:r>
            </a:p>
            <a:p>
              <a:pPr marL="457200" marR="0" lvl="1" indent="0" algn="l" defTabSz="457200" rtl="0" eaLnBrk="1" fontAlgn="auto" latinLnBrk="0" hangingPunct="1">
                <a:lnSpc>
                  <a:spcPct val="107000"/>
                </a:lnSpc>
                <a:spcBef>
                  <a:spcPts val="20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Mangal" panose="02040503050203030202" pitchFamily="18" charset="0"/>
                </a:rPr>
                <a:t>(No requisitions will mean the planning is optimal)</a:t>
              </a:r>
            </a:p>
          </p:txBody>
        </p:sp>
        <p:grpSp>
          <p:nvGrpSpPr>
            <p:cNvPr id="31" name="Group 30">
              <a:extLst>
                <a:ext uri="{FF2B5EF4-FFF2-40B4-BE49-F238E27FC236}">
                  <a16:creationId xmlns:a16="http://schemas.microsoft.com/office/drawing/2014/main" id="{C0E755CA-C659-4E66-B3B2-94CBE1D7D172}"/>
                </a:ext>
              </a:extLst>
            </p:cNvPr>
            <p:cNvGrpSpPr/>
            <p:nvPr/>
          </p:nvGrpSpPr>
          <p:grpSpPr>
            <a:xfrm>
              <a:off x="816231" y="2490607"/>
              <a:ext cx="3535327" cy="1361875"/>
              <a:chOff x="1267582" y="2234818"/>
              <a:chExt cx="3534013" cy="1380730"/>
            </a:xfrm>
          </p:grpSpPr>
          <p:grpSp>
            <p:nvGrpSpPr>
              <p:cNvPr id="6" name="Group 5">
                <a:extLst>
                  <a:ext uri="{FF2B5EF4-FFF2-40B4-BE49-F238E27FC236}">
                    <a16:creationId xmlns:a16="http://schemas.microsoft.com/office/drawing/2014/main" id="{69192873-9172-48D9-A8D5-73DFA1C8372C}"/>
                  </a:ext>
                </a:extLst>
              </p:cNvPr>
              <p:cNvGrpSpPr/>
              <p:nvPr/>
            </p:nvGrpSpPr>
            <p:grpSpPr>
              <a:xfrm>
                <a:off x="1267582" y="2547413"/>
                <a:ext cx="894056" cy="939798"/>
                <a:chOff x="1288424" y="2352378"/>
                <a:chExt cx="894056" cy="939798"/>
              </a:xfrm>
            </p:grpSpPr>
            <p:pic>
              <p:nvPicPr>
                <p:cNvPr id="17" name="Picture 16">
                  <a:extLst>
                    <a:ext uri="{FF2B5EF4-FFF2-40B4-BE49-F238E27FC236}">
                      <a16:creationId xmlns:a16="http://schemas.microsoft.com/office/drawing/2014/main" id="{4355B1C6-EB35-4BAE-B8F0-CD922AE0CD83}"/>
                    </a:ext>
                  </a:extLst>
                </p:cNvPr>
                <p:cNvPicPr>
                  <a:picLocks noChangeAspect="1"/>
                </p:cNvPicPr>
                <p:nvPr/>
              </p:nvPicPr>
              <p:blipFill>
                <a:blip r:embed="rId3"/>
                <a:stretch>
                  <a:fillRect/>
                </a:stretch>
              </p:blipFill>
              <p:spPr>
                <a:xfrm>
                  <a:off x="1288424" y="2352378"/>
                  <a:ext cx="892707" cy="596899"/>
                </a:xfrm>
                <a:prstGeom prst="rect">
                  <a:avLst/>
                </a:prstGeom>
              </p:spPr>
            </p:pic>
            <p:sp>
              <p:nvSpPr>
                <p:cNvPr id="18" name="TextBox 17">
                  <a:extLst>
                    <a:ext uri="{FF2B5EF4-FFF2-40B4-BE49-F238E27FC236}">
                      <a16:creationId xmlns:a16="http://schemas.microsoft.com/office/drawing/2014/main" id="{11994D6C-4607-4AF8-81B2-FBC754086166}"/>
                    </a:ext>
                  </a:extLst>
                </p:cNvPr>
                <p:cNvSpPr txBox="1"/>
                <p:nvPr/>
              </p:nvSpPr>
              <p:spPr>
                <a:xfrm>
                  <a:off x="1289773" y="2973252"/>
                  <a:ext cx="892707" cy="318924"/>
                </a:xfrm>
                <a:prstGeom prst="rect">
                  <a:avLst/>
                </a:prstGeom>
                <a:noFill/>
              </p:spPr>
              <p:txBody>
                <a:bodyPr wrap="square" lIns="72000" tIns="36000" rIns="36000" bIns="36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Planned</a:t>
                  </a:r>
                </a:p>
              </p:txBody>
            </p:sp>
          </p:grpSp>
          <p:grpSp>
            <p:nvGrpSpPr>
              <p:cNvPr id="24" name="Group 23">
                <a:extLst>
                  <a:ext uri="{FF2B5EF4-FFF2-40B4-BE49-F238E27FC236}">
                    <a16:creationId xmlns:a16="http://schemas.microsoft.com/office/drawing/2014/main" id="{4BDC1283-A84E-4C74-BE6B-0DF4762BBEDD}"/>
                  </a:ext>
                </a:extLst>
              </p:cNvPr>
              <p:cNvGrpSpPr/>
              <p:nvPr/>
            </p:nvGrpSpPr>
            <p:grpSpPr>
              <a:xfrm>
                <a:off x="3080551" y="2234818"/>
                <a:ext cx="1721044" cy="1380730"/>
                <a:chOff x="2956443" y="2255765"/>
                <a:chExt cx="1721044" cy="1380730"/>
              </a:xfrm>
            </p:grpSpPr>
            <p:pic>
              <p:nvPicPr>
                <p:cNvPr id="19" name="Picture 18">
                  <a:extLst>
                    <a:ext uri="{FF2B5EF4-FFF2-40B4-BE49-F238E27FC236}">
                      <a16:creationId xmlns:a16="http://schemas.microsoft.com/office/drawing/2014/main" id="{E925DAF2-43BD-4593-B8C8-B091735E9D8F}"/>
                    </a:ext>
                  </a:extLst>
                </p:cNvPr>
                <p:cNvPicPr>
                  <a:picLocks noChangeAspect="1"/>
                </p:cNvPicPr>
                <p:nvPr/>
              </p:nvPicPr>
              <p:blipFill>
                <a:blip r:embed="rId3"/>
                <a:stretch>
                  <a:fillRect/>
                </a:stretch>
              </p:blipFill>
              <p:spPr>
                <a:xfrm>
                  <a:off x="3306915" y="2255765"/>
                  <a:ext cx="892707" cy="596899"/>
                </a:xfrm>
                <a:prstGeom prst="rect">
                  <a:avLst/>
                </a:prstGeom>
              </p:spPr>
            </p:pic>
            <p:grpSp>
              <p:nvGrpSpPr>
                <p:cNvPr id="5" name="Group 4">
                  <a:extLst>
                    <a:ext uri="{FF2B5EF4-FFF2-40B4-BE49-F238E27FC236}">
                      <a16:creationId xmlns:a16="http://schemas.microsoft.com/office/drawing/2014/main" id="{07AE7E01-971F-431F-B79B-7B83CA26DA53}"/>
                    </a:ext>
                  </a:extLst>
                </p:cNvPr>
                <p:cNvGrpSpPr/>
                <p:nvPr/>
              </p:nvGrpSpPr>
              <p:grpSpPr>
                <a:xfrm>
                  <a:off x="2956443" y="2652129"/>
                  <a:ext cx="1721044" cy="984366"/>
                  <a:chOff x="2924932" y="2626734"/>
                  <a:chExt cx="1721044" cy="984366"/>
                </a:xfrm>
              </p:grpSpPr>
              <p:pic>
                <p:nvPicPr>
                  <p:cNvPr id="20" name="Picture 19">
                    <a:extLst>
                      <a:ext uri="{FF2B5EF4-FFF2-40B4-BE49-F238E27FC236}">
                        <a16:creationId xmlns:a16="http://schemas.microsoft.com/office/drawing/2014/main" id="{A1BA79A1-75B9-4A80-896F-63818E0C4572}"/>
                      </a:ext>
                    </a:extLst>
                  </p:cNvPr>
                  <p:cNvPicPr>
                    <a:picLocks noChangeAspect="1"/>
                  </p:cNvPicPr>
                  <p:nvPr/>
                </p:nvPicPr>
                <p:blipFill>
                  <a:blip r:embed="rId3"/>
                  <a:stretch>
                    <a:fillRect/>
                  </a:stretch>
                </p:blipFill>
                <p:spPr>
                  <a:xfrm>
                    <a:off x="3753269" y="2626734"/>
                    <a:ext cx="892707" cy="596899"/>
                  </a:xfrm>
                  <a:prstGeom prst="rect">
                    <a:avLst/>
                  </a:prstGeom>
                </p:spPr>
              </p:pic>
              <p:pic>
                <p:nvPicPr>
                  <p:cNvPr id="21" name="Picture 20">
                    <a:extLst>
                      <a:ext uri="{FF2B5EF4-FFF2-40B4-BE49-F238E27FC236}">
                        <a16:creationId xmlns:a16="http://schemas.microsoft.com/office/drawing/2014/main" id="{7A93A2CE-427A-4B7E-8F4A-7D4FA075C2E5}"/>
                      </a:ext>
                    </a:extLst>
                  </p:cNvPr>
                  <p:cNvPicPr>
                    <a:picLocks noChangeAspect="1"/>
                  </p:cNvPicPr>
                  <p:nvPr/>
                </p:nvPicPr>
                <p:blipFill>
                  <a:blip r:embed="rId3"/>
                  <a:stretch>
                    <a:fillRect/>
                  </a:stretch>
                </p:blipFill>
                <p:spPr>
                  <a:xfrm>
                    <a:off x="2924932" y="2674803"/>
                    <a:ext cx="892707" cy="596899"/>
                  </a:xfrm>
                  <a:prstGeom prst="rect">
                    <a:avLst/>
                  </a:prstGeom>
                </p:spPr>
              </p:pic>
              <p:sp>
                <p:nvSpPr>
                  <p:cNvPr id="22" name="TextBox 21">
                    <a:extLst>
                      <a:ext uri="{FF2B5EF4-FFF2-40B4-BE49-F238E27FC236}">
                        <a16:creationId xmlns:a16="http://schemas.microsoft.com/office/drawing/2014/main" id="{B3AF9BCB-FC5B-4FD1-A0C5-9AC54F11E1C0}"/>
                      </a:ext>
                    </a:extLst>
                  </p:cNvPr>
                  <p:cNvSpPr txBox="1"/>
                  <p:nvPr/>
                </p:nvSpPr>
                <p:spPr>
                  <a:xfrm>
                    <a:off x="3306914" y="3292176"/>
                    <a:ext cx="892707" cy="318924"/>
                  </a:xfrm>
                  <a:prstGeom prst="rect">
                    <a:avLst/>
                  </a:prstGeom>
                  <a:noFill/>
                </p:spPr>
                <p:txBody>
                  <a:bodyPr wrap="square" lIns="72000" tIns="36000" rIns="36000" bIns="36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Required</a:t>
                    </a:r>
                  </a:p>
                </p:txBody>
              </p:sp>
            </p:grpSp>
          </p:grpSp>
          <p:sp>
            <p:nvSpPr>
              <p:cNvPr id="23" name="TextBox 22">
                <a:extLst>
                  <a:ext uri="{FF2B5EF4-FFF2-40B4-BE49-F238E27FC236}">
                    <a16:creationId xmlns:a16="http://schemas.microsoft.com/office/drawing/2014/main" id="{CC97105C-DEA8-425D-998F-E87AE75E4FB8}"/>
                  </a:ext>
                </a:extLst>
              </p:cNvPr>
              <p:cNvSpPr txBox="1"/>
              <p:nvPr/>
            </p:nvSpPr>
            <p:spPr>
              <a:xfrm>
                <a:off x="2412455" y="2740517"/>
                <a:ext cx="4802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F0"/>
                    </a:solidFill>
                    <a:effectLst/>
                    <a:uLnTx/>
                    <a:uFillTx/>
                    <a:latin typeface="Calibri" panose="020F0502020204030204"/>
                    <a:ea typeface="+mn-ea"/>
                    <a:cs typeface="+mn-cs"/>
                  </a:rPr>
                  <a:t>VS</a:t>
                </a:r>
              </a:p>
            </p:txBody>
          </p:sp>
        </p:grpSp>
      </p:grpSp>
      <p:grpSp>
        <p:nvGrpSpPr>
          <p:cNvPr id="35" name="Group 34">
            <a:extLst>
              <a:ext uri="{FF2B5EF4-FFF2-40B4-BE49-F238E27FC236}">
                <a16:creationId xmlns:a16="http://schemas.microsoft.com/office/drawing/2014/main" id="{581223D0-04DE-46D1-8343-CB25D29C643B}"/>
              </a:ext>
            </a:extLst>
          </p:cNvPr>
          <p:cNvGrpSpPr/>
          <p:nvPr/>
        </p:nvGrpSpPr>
        <p:grpSpPr>
          <a:xfrm>
            <a:off x="4672589" y="4020256"/>
            <a:ext cx="7383079" cy="882335"/>
            <a:chOff x="4672589" y="4020256"/>
            <a:chExt cx="7383079" cy="882335"/>
          </a:xfrm>
        </p:grpSpPr>
        <p:sp>
          <p:nvSpPr>
            <p:cNvPr id="25" name="Freeform: Shape 24">
              <a:extLst>
                <a:ext uri="{FF2B5EF4-FFF2-40B4-BE49-F238E27FC236}">
                  <a16:creationId xmlns:a16="http://schemas.microsoft.com/office/drawing/2014/main" id="{BEB5A30B-39BF-47EE-98CF-F66E770EA283}"/>
                </a:ext>
              </a:extLst>
            </p:cNvPr>
            <p:cNvSpPr/>
            <p:nvPr/>
          </p:nvSpPr>
          <p:spPr>
            <a:xfrm>
              <a:off x="5541818" y="4299364"/>
              <a:ext cx="6513850" cy="548712"/>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92D050"/>
            </a:solidFill>
            <a:ln>
              <a:solidFill>
                <a:schemeClr val="accent6"/>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457200" marR="0" lvl="1" indent="0" algn="l" defTabSz="457200" rtl="0" eaLnBrk="1" fontAlgn="auto" latinLnBrk="0" hangingPunct="1">
                <a:lnSpc>
                  <a:spcPct val="107000"/>
                </a:lnSpc>
                <a:spcBef>
                  <a:spcPts val="20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Mangal" panose="02040503050203030202" pitchFamily="18" charset="0"/>
                </a:rPr>
                <a:t>Average or below average patient wait times</a:t>
              </a:r>
            </a:p>
          </p:txBody>
        </p:sp>
        <p:pic>
          <p:nvPicPr>
            <p:cNvPr id="27" name="Picture 26" descr="Background pattern&#10;&#10;Description automatically generated">
              <a:extLst>
                <a:ext uri="{FF2B5EF4-FFF2-40B4-BE49-F238E27FC236}">
                  <a16:creationId xmlns:a16="http://schemas.microsoft.com/office/drawing/2014/main" id="{A20F8412-AFE4-4B28-A96C-ADE2C3E5E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589" y="4020256"/>
              <a:ext cx="725514" cy="882335"/>
            </a:xfrm>
            <a:prstGeom prst="rect">
              <a:avLst/>
            </a:prstGeom>
          </p:spPr>
        </p:pic>
      </p:grpSp>
      <p:grpSp>
        <p:nvGrpSpPr>
          <p:cNvPr id="36" name="Group 35">
            <a:extLst>
              <a:ext uri="{FF2B5EF4-FFF2-40B4-BE49-F238E27FC236}">
                <a16:creationId xmlns:a16="http://schemas.microsoft.com/office/drawing/2014/main" id="{9480DFA7-1C02-4E9D-8BF3-C9F5C0F9DE74}"/>
              </a:ext>
            </a:extLst>
          </p:cNvPr>
          <p:cNvGrpSpPr/>
          <p:nvPr/>
        </p:nvGrpSpPr>
        <p:grpSpPr>
          <a:xfrm>
            <a:off x="5541818" y="5271446"/>
            <a:ext cx="6513849" cy="801872"/>
            <a:chOff x="5541818" y="5271446"/>
            <a:chExt cx="6513849" cy="801872"/>
          </a:xfrm>
        </p:grpSpPr>
        <p:sp>
          <p:nvSpPr>
            <p:cNvPr id="28" name="Freeform: Shape 27">
              <a:extLst>
                <a:ext uri="{FF2B5EF4-FFF2-40B4-BE49-F238E27FC236}">
                  <a16:creationId xmlns:a16="http://schemas.microsoft.com/office/drawing/2014/main" id="{56C42031-30E7-4443-989D-486CB6A885AA}"/>
                </a:ext>
              </a:extLst>
            </p:cNvPr>
            <p:cNvSpPr/>
            <p:nvPr/>
          </p:nvSpPr>
          <p:spPr>
            <a:xfrm>
              <a:off x="6770255" y="5398026"/>
              <a:ext cx="5285412" cy="548712"/>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92D050"/>
            </a:solidFill>
            <a:ln>
              <a:solidFill>
                <a:schemeClr val="accent6"/>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457200" marR="0" lvl="1" indent="0" algn="l" defTabSz="457200" rtl="0" eaLnBrk="1" fontAlgn="auto" latinLnBrk="0" hangingPunct="1">
                <a:lnSpc>
                  <a:spcPct val="107000"/>
                </a:lnSpc>
                <a:spcBef>
                  <a:spcPts val="20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Mangal" panose="02040503050203030202" pitchFamily="18" charset="0"/>
                </a:rPr>
                <a:t>Satisfaction Surveys – Patients, Hospital Permanent Staff, Agency Staff</a:t>
              </a:r>
            </a:p>
          </p:txBody>
        </p:sp>
        <p:pic>
          <p:nvPicPr>
            <p:cNvPr id="30" name="Picture 29">
              <a:extLst>
                <a:ext uri="{FF2B5EF4-FFF2-40B4-BE49-F238E27FC236}">
                  <a16:creationId xmlns:a16="http://schemas.microsoft.com/office/drawing/2014/main" id="{BF77A7C5-E4B0-4113-A93B-E6B5C79C18CE}"/>
                </a:ext>
              </a:extLst>
            </p:cNvPr>
            <p:cNvPicPr>
              <a:picLocks noChangeAspect="1"/>
            </p:cNvPicPr>
            <p:nvPr/>
          </p:nvPicPr>
          <p:blipFill>
            <a:blip r:embed="rId5"/>
            <a:stretch>
              <a:fillRect/>
            </a:stretch>
          </p:blipFill>
          <p:spPr>
            <a:xfrm>
              <a:off x="5541818" y="5271446"/>
              <a:ext cx="797941" cy="801872"/>
            </a:xfrm>
            <a:prstGeom prst="rect">
              <a:avLst/>
            </a:prstGeom>
          </p:spPr>
        </p:pic>
      </p:grpSp>
    </p:spTree>
    <p:extLst>
      <p:ext uri="{BB962C8B-B14F-4D97-AF65-F5344CB8AC3E}">
        <p14:creationId xmlns:p14="http://schemas.microsoft.com/office/powerpoint/2010/main" val="418773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Links to Presentations </a:t>
            </a:r>
            <a:r>
              <a:rPr lang="en-GB" sz="2000" b="1">
                <a:solidFill>
                  <a:schemeClr val="bg1"/>
                </a:solidFill>
              </a:rPr>
              <a:t>and References</a:t>
            </a:r>
            <a:endParaRPr lang="en-US" sz="2000" b="1" dirty="0">
              <a:solidFill>
                <a:schemeClr val="bg1"/>
              </a:solidFill>
            </a:endParaRPr>
          </a:p>
        </p:txBody>
      </p:sp>
      <p:sp>
        <p:nvSpPr>
          <p:cNvPr id="13" name="TextBox 12">
            <a:extLst>
              <a:ext uri="{FF2B5EF4-FFF2-40B4-BE49-F238E27FC236}">
                <a16:creationId xmlns:a16="http://schemas.microsoft.com/office/drawing/2014/main" id="{7E68462D-8D3D-4E2C-88E9-0CC106CD9EE3}"/>
              </a:ext>
            </a:extLst>
          </p:cNvPr>
          <p:cNvSpPr txBox="1"/>
          <p:nvPr/>
        </p:nvSpPr>
        <p:spPr>
          <a:xfrm>
            <a:off x="5265821" y="1385717"/>
            <a:ext cx="2982252" cy="369332"/>
          </a:xfrm>
          <a:prstGeom prst="rect">
            <a:avLst/>
          </a:prstGeom>
          <a:noFill/>
        </p:spPr>
        <p:txBody>
          <a:bodyPr wrap="square">
            <a:spAutoFit/>
          </a:bodyPr>
          <a:lstStyle/>
          <a:p>
            <a:r>
              <a:rPr lang="en-GB" dirty="0"/>
              <a:t>PowerPoint Presentation</a:t>
            </a:r>
          </a:p>
        </p:txBody>
      </p:sp>
      <p:pic>
        <p:nvPicPr>
          <p:cNvPr id="5" name="Picture 4" descr="Icon&#10;&#10;Description automatically generated">
            <a:extLst>
              <a:ext uri="{FF2B5EF4-FFF2-40B4-BE49-F238E27FC236}">
                <a16:creationId xmlns:a16="http://schemas.microsoft.com/office/drawing/2014/main" id="{52AF3695-1EB1-45BA-A25F-7132EEAD54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14510" y="1245253"/>
            <a:ext cx="758727" cy="685225"/>
          </a:xfrm>
          <a:prstGeom prst="rect">
            <a:avLst/>
          </a:prstGeom>
        </p:spPr>
      </p:pic>
      <p:pic>
        <p:nvPicPr>
          <p:cNvPr id="3" name="Picture 2" descr="Chart&#10;&#10;Description automatically generated">
            <a:extLst>
              <a:ext uri="{FF2B5EF4-FFF2-40B4-BE49-F238E27FC236}">
                <a16:creationId xmlns:a16="http://schemas.microsoft.com/office/drawing/2014/main" id="{9A021D96-C392-4A33-BEF6-44E9CD9093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49559" y="2527596"/>
            <a:ext cx="922791" cy="922791"/>
          </a:xfrm>
          <a:prstGeom prst="rect">
            <a:avLst/>
          </a:prstGeom>
        </p:spPr>
      </p:pic>
      <p:sp>
        <p:nvSpPr>
          <p:cNvPr id="10" name="TextBox 9">
            <a:extLst>
              <a:ext uri="{FF2B5EF4-FFF2-40B4-BE49-F238E27FC236}">
                <a16:creationId xmlns:a16="http://schemas.microsoft.com/office/drawing/2014/main" id="{F0D85180-2B6A-45B5-813B-91C44F2A620C}"/>
              </a:ext>
            </a:extLst>
          </p:cNvPr>
          <p:cNvSpPr txBox="1"/>
          <p:nvPr/>
        </p:nvSpPr>
        <p:spPr>
          <a:xfrm>
            <a:off x="5265821" y="5113715"/>
            <a:ext cx="2982252" cy="646331"/>
          </a:xfrm>
          <a:prstGeom prst="rect">
            <a:avLst/>
          </a:prstGeom>
          <a:noFill/>
        </p:spPr>
        <p:txBody>
          <a:bodyPr wrap="square">
            <a:spAutoFit/>
          </a:bodyPr>
          <a:lstStyle/>
          <a:p>
            <a:r>
              <a:rPr lang="en-GB" dirty="0"/>
              <a:t>Video Presentation To the Client</a:t>
            </a:r>
          </a:p>
        </p:txBody>
      </p:sp>
      <p:pic>
        <p:nvPicPr>
          <p:cNvPr id="6" name="Picture 5" descr="A red and white sign&#10;&#10;Description automatically generated with medium confidence">
            <a:extLst>
              <a:ext uri="{FF2B5EF4-FFF2-40B4-BE49-F238E27FC236}">
                <a16:creationId xmlns:a16="http://schemas.microsoft.com/office/drawing/2014/main" id="{2F1F455F-57B7-41FE-8177-114A4E6FF17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49559" y="4999740"/>
            <a:ext cx="1111020" cy="833265"/>
          </a:xfrm>
          <a:prstGeom prst="rect">
            <a:avLst/>
          </a:prstGeom>
        </p:spPr>
      </p:pic>
      <p:pic>
        <p:nvPicPr>
          <p:cNvPr id="11" name="Picture 10" descr="A picture containing graphical user interface&#10;&#10;Description automatically generated">
            <a:hlinkClick r:id="rId8"/>
            <a:extLst>
              <a:ext uri="{FF2B5EF4-FFF2-40B4-BE49-F238E27FC236}">
                <a16:creationId xmlns:a16="http://schemas.microsoft.com/office/drawing/2014/main" id="{ED6F7F4E-842E-4FA7-8191-F2EE37B8458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28806" y="1393456"/>
            <a:ext cx="931195" cy="353854"/>
          </a:xfrm>
          <a:prstGeom prst="rect">
            <a:avLst/>
          </a:prstGeom>
        </p:spPr>
      </p:pic>
      <p:pic>
        <p:nvPicPr>
          <p:cNvPr id="12" name="Picture 11" descr="A picture containing graphical user interface&#10;&#10;Description automatically generated">
            <a:hlinkClick r:id="rId11"/>
            <a:extLst>
              <a:ext uri="{FF2B5EF4-FFF2-40B4-BE49-F238E27FC236}">
                <a16:creationId xmlns:a16="http://schemas.microsoft.com/office/drawing/2014/main" id="{1013C723-1518-44F7-A071-668B8BCD5E4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33678" y="2714484"/>
            <a:ext cx="931195" cy="353854"/>
          </a:xfrm>
          <a:prstGeom prst="rect">
            <a:avLst/>
          </a:prstGeom>
        </p:spPr>
      </p:pic>
      <p:pic>
        <p:nvPicPr>
          <p:cNvPr id="14" name="Picture 13" descr="A picture containing graphical user interface&#10;&#10;Description automatically generated">
            <a:hlinkClick r:id="rId12"/>
            <a:extLst>
              <a:ext uri="{FF2B5EF4-FFF2-40B4-BE49-F238E27FC236}">
                <a16:creationId xmlns:a16="http://schemas.microsoft.com/office/drawing/2014/main" id="{DDF42EC5-4E0F-4EB0-B2B0-A72A8DB3A78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28805" y="3522844"/>
            <a:ext cx="931195" cy="353854"/>
          </a:xfrm>
          <a:prstGeom prst="rect">
            <a:avLst/>
          </a:prstGeom>
        </p:spPr>
      </p:pic>
      <p:pic>
        <p:nvPicPr>
          <p:cNvPr id="15" name="Picture 14" descr="A picture containing graphical user interface&#10;&#10;Description automatically generated">
            <a:hlinkClick r:id="rId13"/>
            <a:extLst>
              <a:ext uri="{FF2B5EF4-FFF2-40B4-BE49-F238E27FC236}">
                <a16:creationId xmlns:a16="http://schemas.microsoft.com/office/drawing/2014/main" id="{E589D9C4-4FF6-45A8-A0CD-1A9501A22A5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28805" y="4358390"/>
            <a:ext cx="931195" cy="353854"/>
          </a:xfrm>
          <a:prstGeom prst="rect">
            <a:avLst/>
          </a:prstGeom>
        </p:spPr>
      </p:pic>
      <p:pic>
        <p:nvPicPr>
          <p:cNvPr id="16" name="Picture 15" descr="A picture containing graphical user interface&#10;&#10;Description automatically generated">
            <a:hlinkClick r:id="rId14"/>
            <a:extLst>
              <a:ext uri="{FF2B5EF4-FFF2-40B4-BE49-F238E27FC236}">
                <a16:creationId xmlns:a16="http://schemas.microsoft.com/office/drawing/2014/main" id="{A011B5D4-9E20-4B3C-9780-B8A735C2AC3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28805" y="5239446"/>
            <a:ext cx="931195" cy="353854"/>
          </a:xfrm>
          <a:prstGeom prst="rect">
            <a:avLst/>
          </a:prstGeom>
        </p:spPr>
      </p:pic>
      <p:sp>
        <p:nvSpPr>
          <p:cNvPr id="20" name="TextBox 19">
            <a:extLst>
              <a:ext uri="{FF2B5EF4-FFF2-40B4-BE49-F238E27FC236}">
                <a16:creationId xmlns:a16="http://schemas.microsoft.com/office/drawing/2014/main" id="{9D1DB2E9-F384-40FB-8698-0FCB51A3CF97}"/>
              </a:ext>
            </a:extLst>
          </p:cNvPr>
          <p:cNvSpPr txBox="1"/>
          <p:nvPr/>
        </p:nvSpPr>
        <p:spPr>
          <a:xfrm>
            <a:off x="5265821" y="2527596"/>
            <a:ext cx="2982252" cy="646331"/>
          </a:xfrm>
          <a:prstGeom prst="rect">
            <a:avLst/>
          </a:prstGeom>
          <a:noFill/>
        </p:spPr>
        <p:txBody>
          <a:bodyPr wrap="square">
            <a:spAutoFit/>
          </a:bodyPr>
          <a:lstStyle/>
          <a:p>
            <a:r>
              <a:rPr lang="en-GB" sz="1800" dirty="0"/>
              <a:t>Storyboard prepared for Public Awareness</a:t>
            </a:r>
            <a:endParaRPr lang="en-GB" sz="1800" dirty="0">
              <a:hlinkClick r:id="rId12"/>
            </a:endParaRPr>
          </a:p>
        </p:txBody>
      </p:sp>
      <p:sp>
        <p:nvSpPr>
          <p:cNvPr id="21" name="TextBox 20">
            <a:extLst>
              <a:ext uri="{FF2B5EF4-FFF2-40B4-BE49-F238E27FC236}">
                <a16:creationId xmlns:a16="http://schemas.microsoft.com/office/drawing/2014/main" id="{605BB733-C6F4-48F9-A022-6D05F4EA05EA}"/>
              </a:ext>
            </a:extLst>
          </p:cNvPr>
          <p:cNvSpPr txBox="1"/>
          <p:nvPr/>
        </p:nvSpPr>
        <p:spPr>
          <a:xfrm>
            <a:off x="5299008" y="3511250"/>
            <a:ext cx="2982252" cy="369332"/>
          </a:xfrm>
          <a:prstGeom prst="rect">
            <a:avLst/>
          </a:prstGeom>
          <a:noFill/>
        </p:spPr>
        <p:txBody>
          <a:bodyPr wrap="square">
            <a:spAutoFit/>
          </a:bodyPr>
          <a:lstStyle/>
          <a:p>
            <a:r>
              <a:rPr lang="en-GB" sz="1800" dirty="0"/>
              <a:t>Spatial Visualization</a:t>
            </a:r>
            <a:endParaRPr lang="en-GB" sz="1800" dirty="0">
              <a:hlinkClick r:id="rId12"/>
            </a:endParaRPr>
          </a:p>
        </p:txBody>
      </p:sp>
      <p:sp>
        <p:nvSpPr>
          <p:cNvPr id="22" name="TextBox 21">
            <a:extLst>
              <a:ext uri="{FF2B5EF4-FFF2-40B4-BE49-F238E27FC236}">
                <a16:creationId xmlns:a16="http://schemas.microsoft.com/office/drawing/2014/main" id="{2475AEE8-E255-40D0-9CBB-A18D9FBF9A66}"/>
              </a:ext>
            </a:extLst>
          </p:cNvPr>
          <p:cNvSpPr txBox="1"/>
          <p:nvPr/>
        </p:nvSpPr>
        <p:spPr>
          <a:xfrm>
            <a:off x="5265821" y="4342912"/>
            <a:ext cx="2982252" cy="369332"/>
          </a:xfrm>
          <a:prstGeom prst="rect">
            <a:avLst/>
          </a:prstGeom>
          <a:noFill/>
        </p:spPr>
        <p:txBody>
          <a:bodyPr wrap="square">
            <a:spAutoFit/>
          </a:bodyPr>
          <a:lstStyle/>
          <a:p>
            <a:r>
              <a:rPr lang="en-GB" sz="1800" dirty="0"/>
              <a:t>Bubble Plot</a:t>
            </a:r>
            <a:endParaRPr lang="en-GB" sz="1800" dirty="0">
              <a:hlinkClick r:id="rId12"/>
            </a:endParaRPr>
          </a:p>
        </p:txBody>
      </p:sp>
    </p:spTree>
    <p:extLst>
      <p:ext uri="{BB962C8B-B14F-4D97-AF65-F5344CB8AC3E}">
        <p14:creationId xmlns:p14="http://schemas.microsoft.com/office/powerpoint/2010/main" val="105937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A14E-E75D-4343-99BC-F133BDE700C9}"/>
              </a:ext>
            </a:extLst>
          </p:cNvPr>
          <p:cNvSpPr>
            <a:spLocks noGrp="1"/>
          </p:cNvSpPr>
          <p:nvPr>
            <p:ph type="ctrTitle"/>
          </p:nvPr>
        </p:nvSpPr>
        <p:spPr>
          <a:xfrm>
            <a:off x="7464614" y="1783959"/>
            <a:ext cx="4087306" cy="2889114"/>
          </a:xfrm>
        </p:spPr>
        <p:txBody>
          <a:bodyPr anchor="b">
            <a:normAutofit/>
          </a:bodyPr>
          <a:lstStyle/>
          <a:p>
            <a:pPr algn="l"/>
            <a:r>
              <a:rPr lang="en-GB" sz="4600" b="1" dirty="0"/>
              <a:t>Quarterly Business Insights</a:t>
            </a:r>
          </a:p>
        </p:txBody>
      </p:sp>
      <p:sp>
        <p:nvSpPr>
          <p:cNvPr id="3" name="Subtitle 2">
            <a:extLst>
              <a:ext uri="{FF2B5EF4-FFF2-40B4-BE49-F238E27FC236}">
                <a16:creationId xmlns:a16="http://schemas.microsoft.com/office/drawing/2014/main" id="{55C893B9-9B11-438F-B20E-88979A9FA448}"/>
              </a:ext>
            </a:extLst>
          </p:cNvPr>
          <p:cNvSpPr>
            <a:spLocks noGrp="1"/>
          </p:cNvSpPr>
          <p:nvPr>
            <p:ph type="subTitle" idx="1"/>
          </p:nvPr>
        </p:nvSpPr>
        <p:spPr>
          <a:xfrm>
            <a:off x="7464612" y="4750893"/>
            <a:ext cx="4087305" cy="1147863"/>
          </a:xfrm>
        </p:spPr>
        <p:txBody>
          <a:bodyPr anchor="t">
            <a:normAutofit/>
          </a:bodyPr>
          <a:lstStyle/>
          <a:p>
            <a:pPr algn="l"/>
            <a:r>
              <a:rPr lang="en-GB" sz="2000" b="1" dirty="0"/>
              <a:t>Presented by : Alankar Dhumal</a:t>
            </a:r>
          </a:p>
          <a:p>
            <a:pPr algn="l"/>
            <a:r>
              <a:rPr lang="en-GB" sz="2000" b="1" dirty="0"/>
              <a:t> Data Analytics Team</a:t>
            </a:r>
          </a:p>
        </p:txBody>
      </p:sp>
      <p:pic>
        <p:nvPicPr>
          <p:cNvPr id="7" name="Picture 6">
            <a:extLst>
              <a:ext uri="{FF2B5EF4-FFF2-40B4-BE49-F238E27FC236}">
                <a16:creationId xmlns:a16="http://schemas.microsoft.com/office/drawing/2014/main" id="{8D8DFB16-AA0E-477B-B106-EDD5ABFCACA1}"/>
              </a:ext>
            </a:extLst>
          </p:cNvPr>
          <p:cNvPicPr>
            <a:picLocks noChangeAspect="1"/>
          </p:cNvPicPr>
          <p:nvPr/>
        </p:nvPicPr>
        <p:blipFill rotWithShape="1">
          <a:blip r:embed="rId2"/>
          <a:srcRect l="8787"/>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0" name="Rectangle 9">
            <a:extLst>
              <a:ext uri="{FF2B5EF4-FFF2-40B4-BE49-F238E27FC236}">
                <a16:creationId xmlns:a16="http://schemas.microsoft.com/office/drawing/2014/main" id="{C5BBF06B-82AD-48B7-A83D-4C815C72F288}"/>
              </a:ext>
            </a:extLst>
          </p:cNvPr>
          <p:cNvSpPr/>
          <p:nvPr/>
        </p:nvSpPr>
        <p:spPr>
          <a:xfrm>
            <a:off x="7464612" y="569896"/>
            <a:ext cx="3442014" cy="1754326"/>
          </a:xfrm>
          <a:prstGeom prst="rect">
            <a:avLst/>
          </a:prstGeom>
          <a:solidFill>
            <a:schemeClr val="accent3">
              <a:lumMod val="60000"/>
              <a:lumOff val="40000"/>
            </a:schemeClr>
          </a:solidFill>
        </p:spPr>
        <p:txBody>
          <a:bodyPr wrap="square" lIns="91440" tIns="45720" rIns="91440" bIns="45720">
            <a:spAutoFit/>
          </a:bodyPr>
          <a:lstStyle/>
          <a:p>
            <a:pPr algn="ctr"/>
            <a:r>
              <a:rPr lang="en-US" sz="5400" b="1" cap="none" spc="0" dirty="0">
                <a:ln w="9525">
                  <a:solidFill>
                    <a:schemeClr val="bg1"/>
                  </a:solidFill>
                  <a:prstDash val="solid"/>
                </a:ln>
                <a:solidFill>
                  <a:schemeClr val="accent4"/>
                </a:solidFill>
                <a:effectLst>
                  <a:outerShdw blurRad="12700" dist="38100" dir="2700000" algn="tl" rotWithShape="0">
                    <a:schemeClr val="bg1">
                      <a:lumMod val="50000"/>
                    </a:schemeClr>
                  </a:outerShdw>
                </a:effectLst>
              </a:rPr>
              <a:t>Rockbuster</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5400" b="1" cap="none" spc="0"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rPr>
              <a:t>Stealth</a:t>
            </a:r>
          </a:p>
        </p:txBody>
      </p:sp>
      <p:pic>
        <p:nvPicPr>
          <p:cNvPr id="9" name="Picture 8" descr="Icon&#10;&#10;Description automatically generated">
            <a:extLst>
              <a:ext uri="{FF2B5EF4-FFF2-40B4-BE49-F238E27FC236}">
                <a16:creationId xmlns:a16="http://schemas.microsoft.com/office/drawing/2014/main" id="{C87B1682-3303-4D3E-A354-FA840ECBD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7979517" y="883969"/>
            <a:ext cx="365493" cy="365493"/>
          </a:xfrm>
          <a:prstGeom prst="rect">
            <a:avLst/>
          </a:prstGeom>
        </p:spPr>
      </p:pic>
      <p:sp>
        <p:nvSpPr>
          <p:cNvPr id="8" name="Freeform: Shape 7">
            <a:extLst>
              <a:ext uri="{FF2B5EF4-FFF2-40B4-BE49-F238E27FC236}">
                <a16:creationId xmlns:a16="http://schemas.microsoft.com/office/drawing/2014/main" id="{CC8C79AF-D120-4E3D-BC2B-E785FC83A22B}"/>
              </a:ext>
            </a:extLst>
          </p:cNvPr>
          <p:cNvSpPr/>
          <p:nvPr/>
        </p:nvSpPr>
        <p:spPr>
          <a:xfrm>
            <a:off x="3038454" y="6060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GB" sz="1900" kern="1200" dirty="0"/>
              <a:t>Portfolio Project-3</a:t>
            </a:r>
            <a:endParaRPr lang="en-US" sz="1900" kern="1200" dirty="0"/>
          </a:p>
        </p:txBody>
      </p:sp>
    </p:spTree>
    <p:extLst>
      <p:ext uri="{BB962C8B-B14F-4D97-AF65-F5344CB8AC3E}">
        <p14:creationId xmlns:p14="http://schemas.microsoft.com/office/powerpoint/2010/main" val="13616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BAE3576-994D-4F66-BC16-3FF777DABF5C}"/>
              </a:ext>
            </a:extLst>
          </p:cNvPr>
          <p:cNvSpPr/>
          <p:nvPr/>
        </p:nvSpPr>
        <p:spPr>
          <a:xfrm>
            <a:off x="199505" y="249383"/>
            <a:ext cx="11812386" cy="573578"/>
          </a:xfrm>
          <a:prstGeom prst="round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369" name="Picture 368" descr="Graphical user interface&#10;&#10;Description automatically generated with medium confidence">
            <a:extLst>
              <a:ext uri="{FF2B5EF4-FFF2-40B4-BE49-F238E27FC236}">
                <a16:creationId xmlns:a16="http://schemas.microsoft.com/office/drawing/2014/main" id="{EB782C4B-B500-4B32-9CF2-DA0DBB2B04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63770" y="1010037"/>
            <a:ext cx="2346847" cy="1082762"/>
          </a:xfrm>
          <a:prstGeom prst="rect">
            <a:avLst/>
          </a:prstGeom>
          <a:ln w="22225">
            <a:solidFill>
              <a:srgbClr val="2D0DED"/>
            </a:solidFill>
          </a:ln>
        </p:spPr>
      </p:pic>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Skills</a:t>
            </a:r>
            <a:endParaRPr lang="en-US" sz="2000" b="1"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2</a:t>
            </a:fld>
            <a:endParaRPr lang="en-GB"/>
          </a:p>
        </p:txBody>
      </p:sp>
      <p:pic>
        <p:nvPicPr>
          <p:cNvPr id="3" name="Picture 2" descr="Logo&#10;&#10;Description automatically generated">
            <a:extLst>
              <a:ext uri="{FF2B5EF4-FFF2-40B4-BE49-F238E27FC236}">
                <a16:creationId xmlns:a16="http://schemas.microsoft.com/office/drawing/2014/main" id="{34FE180A-99ED-4F95-89DB-E18D706D6B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0591" y="2923805"/>
            <a:ext cx="2189983" cy="1010389"/>
          </a:xfrm>
          <a:prstGeom prst="rect">
            <a:avLst/>
          </a:prstGeom>
          <a:ln w="22225">
            <a:solidFill>
              <a:srgbClr val="2D0DED"/>
            </a:solidFill>
          </a:ln>
        </p:spPr>
      </p:pic>
      <p:pic>
        <p:nvPicPr>
          <p:cNvPr id="373" name="Picture 372" descr="Graphical user interface&#10;&#10;Description automatically generated">
            <a:extLst>
              <a:ext uri="{FF2B5EF4-FFF2-40B4-BE49-F238E27FC236}">
                <a16:creationId xmlns:a16="http://schemas.microsoft.com/office/drawing/2014/main" id="{9FBB15BF-547D-4D5A-8030-F4DC7383C8E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737236" y="1010037"/>
            <a:ext cx="2201203" cy="1010389"/>
          </a:xfrm>
          <a:prstGeom prst="rect">
            <a:avLst/>
          </a:prstGeom>
          <a:ln w="22225">
            <a:solidFill>
              <a:srgbClr val="2D0DED"/>
            </a:solidFill>
          </a:ln>
        </p:spPr>
      </p:pic>
      <p:pic>
        <p:nvPicPr>
          <p:cNvPr id="376" name="Picture 375" descr="A picture containing logo&#10;&#10;Description automatically generated">
            <a:extLst>
              <a:ext uri="{FF2B5EF4-FFF2-40B4-BE49-F238E27FC236}">
                <a16:creationId xmlns:a16="http://schemas.microsoft.com/office/drawing/2014/main" id="{C8550387-C58E-45A0-A55F-A0146217C63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63770" y="4825564"/>
            <a:ext cx="2617797" cy="1110581"/>
          </a:xfrm>
          <a:prstGeom prst="rect">
            <a:avLst/>
          </a:prstGeom>
          <a:ln w="22225">
            <a:solidFill>
              <a:srgbClr val="2D0DED"/>
            </a:solidFill>
          </a:ln>
        </p:spPr>
      </p:pic>
      <p:pic>
        <p:nvPicPr>
          <p:cNvPr id="379" name="Picture 378" descr="Logo, icon&#10;&#10;Description automatically generated">
            <a:extLst>
              <a:ext uri="{FF2B5EF4-FFF2-40B4-BE49-F238E27FC236}">
                <a16:creationId xmlns:a16="http://schemas.microsoft.com/office/drawing/2014/main" id="{931F8F9B-312C-40E7-8229-FD5191D4697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74684" y="4875660"/>
            <a:ext cx="2563755" cy="1010388"/>
          </a:xfrm>
          <a:prstGeom prst="rect">
            <a:avLst/>
          </a:prstGeom>
          <a:ln w="22225">
            <a:solidFill>
              <a:srgbClr val="2D0DED"/>
            </a:solidFill>
          </a:ln>
        </p:spPr>
      </p:pic>
      <p:pic>
        <p:nvPicPr>
          <p:cNvPr id="382" name="Picture 381" descr="Diagram&#10;&#10;Description automatically generated">
            <a:extLst>
              <a:ext uri="{FF2B5EF4-FFF2-40B4-BE49-F238E27FC236}">
                <a16:creationId xmlns:a16="http://schemas.microsoft.com/office/drawing/2014/main" id="{DEE60D4B-67BD-4056-A099-29A60AF8FEB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029303" y="4825564"/>
            <a:ext cx="2227052" cy="1110581"/>
          </a:xfrm>
          <a:prstGeom prst="rect">
            <a:avLst/>
          </a:prstGeom>
          <a:ln w="22225">
            <a:solidFill>
              <a:srgbClr val="2D0DED"/>
            </a:solidFill>
          </a:ln>
        </p:spPr>
      </p:pic>
      <p:grpSp>
        <p:nvGrpSpPr>
          <p:cNvPr id="4" name="Group 3">
            <a:extLst>
              <a:ext uri="{FF2B5EF4-FFF2-40B4-BE49-F238E27FC236}">
                <a16:creationId xmlns:a16="http://schemas.microsoft.com/office/drawing/2014/main" id="{5532F236-F104-4F85-B897-1A7D45BC9D45}"/>
              </a:ext>
            </a:extLst>
          </p:cNvPr>
          <p:cNvGrpSpPr/>
          <p:nvPr/>
        </p:nvGrpSpPr>
        <p:grpSpPr>
          <a:xfrm>
            <a:off x="3325193" y="2153956"/>
            <a:ext cx="5610853" cy="2671607"/>
            <a:chOff x="3325193" y="2153956"/>
            <a:chExt cx="5610853" cy="2671607"/>
          </a:xfrm>
        </p:grpSpPr>
        <p:sp>
          <p:nvSpPr>
            <p:cNvPr id="387" name="Oval 386">
              <a:extLst>
                <a:ext uri="{FF2B5EF4-FFF2-40B4-BE49-F238E27FC236}">
                  <a16:creationId xmlns:a16="http://schemas.microsoft.com/office/drawing/2014/main" id="{385FA2E0-C2EB-45AE-A5A2-2B0D7277B613}"/>
                </a:ext>
              </a:extLst>
            </p:cNvPr>
            <p:cNvSpPr/>
            <p:nvPr/>
          </p:nvSpPr>
          <p:spPr>
            <a:xfrm>
              <a:off x="4831433" y="2716908"/>
              <a:ext cx="2563754" cy="1377915"/>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3600" dirty="0"/>
                <a:t>My Skills</a:t>
              </a:r>
            </a:p>
          </p:txBody>
        </p:sp>
        <p:sp>
          <p:nvSpPr>
            <p:cNvPr id="393" name="Arrow: Right 392">
              <a:extLst>
                <a:ext uri="{FF2B5EF4-FFF2-40B4-BE49-F238E27FC236}">
                  <a16:creationId xmlns:a16="http://schemas.microsoft.com/office/drawing/2014/main" id="{FE952E05-43FE-427F-B348-C516B5CFAD79}"/>
                </a:ext>
              </a:extLst>
            </p:cNvPr>
            <p:cNvSpPr/>
            <p:nvPr/>
          </p:nvSpPr>
          <p:spPr>
            <a:xfrm rot="16200000">
              <a:off x="5737904" y="4228354"/>
              <a:ext cx="730741" cy="463678"/>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22ADB50-581D-47A3-97A0-BEAA8189B793}"/>
                </a:ext>
              </a:extLst>
            </p:cNvPr>
            <p:cNvGrpSpPr/>
            <p:nvPr/>
          </p:nvGrpSpPr>
          <p:grpSpPr>
            <a:xfrm>
              <a:off x="3325193" y="2155507"/>
              <a:ext cx="2066894" cy="2478929"/>
              <a:chOff x="3325193" y="2155507"/>
              <a:chExt cx="2066894" cy="2478929"/>
            </a:xfrm>
          </p:grpSpPr>
          <p:sp>
            <p:nvSpPr>
              <p:cNvPr id="388" name="Arrow: Right 387">
                <a:extLst>
                  <a:ext uri="{FF2B5EF4-FFF2-40B4-BE49-F238E27FC236}">
                    <a16:creationId xmlns:a16="http://schemas.microsoft.com/office/drawing/2014/main" id="{DCD3ADBA-77A2-4E6E-AD60-1C9D7EAA3F84}"/>
                  </a:ext>
                </a:extLst>
              </p:cNvPr>
              <p:cNvSpPr/>
              <p:nvPr/>
            </p:nvSpPr>
            <p:spPr>
              <a:xfrm>
                <a:off x="3325193" y="3151105"/>
                <a:ext cx="1506240"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Arrow: Right 390">
                <a:extLst>
                  <a:ext uri="{FF2B5EF4-FFF2-40B4-BE49-F238E27FC236}">
                    <a16:creationId xmlns:a16="http://schemas.microsoft.com/office/drawing/2014/main" id="{FDC290FD-94F9-4B7D-9BF9-444B9B85E206}"/>
                  </a:ext>
                </a:extLst>
              </p:cNvPr>
              <p:cNvSpPr/>
              <p:nvPr/>
            </p:nvSpPr>
            <p:spPr>
              <a:xfrm rot="19246624">
                <a:off x="4020612" y="4149804"/>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28B88C0F-CF0C-4232-AEF6-E76E3071E7B0}"/>
                  </a:ext>
                </a:extLst>
              </p:cNvPr>
              <p:cNvSpPr/>
              <p:nvPr/>
            </p:nvSpPr>
            <p:spPr>
              <a:xfrm rot="2353376" flipV="1">
                <a:off x="4020612" y="2155507"/>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7F8B6F81-0BAD-4110-B87A-2EA200A4EFC0}"/>
                </a:ext>
              </a:extLst>
            </p:cNvPr>
            <p:cNvGrpSpPr/>
            <p:nvPr/>
          </p:nvGrpSpPr>
          <p:grpSpPr>
            <a:xfrm flipH="1">
              <a:off x="6869152" y="2153956"/>
              <a:ext cx="2066894" cy="2478929"/>
              <a:chOff x="3325193" y="2155507"/>
              <a:chExt cx="2066894" cy="2478929"/>
            </a:xfrm>
          </p:grpSpPr>
          <p:sp>
            <p:nvSpPr>
              <p:cNvPr id="22" name="Arrow: Right 21">
                <a:extLst>
                  <a:ext uri="{FF2B5EF4-FFF2-40B4-BE49-F238E27FC236}">
                    <a16:creationId xmlns:a16="http://schemas.microsoft.com/office/drawing/2014/main" id="{2122BA9A-3A14-4BBC-A548-C7FE3DDB5552}"/>
                  </a:ext>
                </a:extLst>
              </p:cNvPr>
              <p:cNvSpPr/>
              <p:nvPr/>
            </p:nvSpPr>
            <p:spPr>
              <a:xfrm>
                <a:off x="3325193" y="3151105"/>
                <a:ext cx="1506240"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1B76A484-9547-49FE-9021-8184D66CB22A}"/>
                  </a:ext>
                </a:extLst>
              </p:cNvPr>
              <p:cNvSpPr/>
              <p:nvPr/>
            </p:nvSpPr>
            <p:spPr>
              <a:xfrm rot="19246624">
                <a:off x="4020612" y="4149804"/>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87D13DB0-7ED7-474A-83A1-2209697343FF}"/>
                  </a:ext>
                </a:extLst>
              </p:cNvPr>
              <p:cNvSpPr/>
              <p:nvPr/>
            </p:nvSpPr>
            <p:spPr>
              <a:xfrm rot="2353376" flipV="1">
                <a:off x="4020612" y="2155507"/>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8" name="Picture 7" descr="A picture containing logo&#10;&#10;Description automatically generated">
            <a:extLst>
              <a:ext uri="{FF2B5EF4-FFF2-40B4-BE49-F238E27FC236}">
                <a16:creationId xmlns:a16="http://schemas.microsoft.com/office/drawing/2014/main" id="{8CF0FC4B-BA47-479C-BCE6-05B71D6584D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70665" y="2923805"/>
            <a:ext cx="2348074" cy="912904"/>
          </a:xfrm>
          <a:prstGeom prst="rect">
            <a:avLst/>
          </a:prstGeom>
          <a:ln w="22225">
            <a:solidFill>
              <a:srgbClr val="2D0DED"/>
            </a:solidFill>
          </a:ln>
        </p:spPr>
      </p:pic>
    </p:spTree>
    <p:extLst>
      <p:ext uri="{BB962C8B-B14F-4D97-AF65-F5344CB8AC3E}">
        <p14:creationId xmlns:p14="http://schemas.microsoft.com/office/powerpoint/2010/main" val="1506948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US" sz="2000" b="1" dirty="0">
                <a:solidFill>
                  <a:schemeClr val="bg1"/>
                </a:solidFill>
              </a:rPr>
              <a:t>Rockbuster Stealth Customer base Analysis</a:t>
            </a: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20</a:t>
            </a:fld>
            <a:endParaRPr lang="en-GB" dirty="0"/>
          </a:p>
        </p:txBody>
      </p:sp>
      <p:sp>
        <p:nvSpPr>
          <p:cNvPr id="9" name="Oval 8">
            <a:extLst>
              <a:ext uri="{FF2B5EF4-FFF2-40B4-BE49-F238E27FC236}">
                <a16:creationId xmlns:a16="http://schemas.microsoft.com/office/drawing/2014/main" id="{2D0AF627-160C-403E-9D5D-FEB76F94EA37}"/>
              </a:ext>
            </a:extLst>
          </p:cNvPr>
          <p:cNvSpPr/>
          <p:nvPr/>
        </p:nvSpPr>
        <p:spPr>
          <a:xfrm>
            <a:off x="533401" y="1226072"/>
            <a:ext cx="921756" cy="121547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FD5E101-7D4E-41FE-A725-DB032693F580}"/>
              </a:ext>
            </a:extLst>
          </p:cNvPr>
          <p:cNvSpPr/>
          <p:nvPr/>
        </p:nvSpPr>
        <p:spPr>
          <a:xfrm>
            <a:off x="533401" y="2884602"/>
            <a:ext cx="921756" cy="121547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peech Bubble: Rectangle 9">
            <a:extLst>
              <a:ext uri="{FF2B5EF4-FFF2-40B4-BE49-F238E27FC236}">
                <a16:creationId xmlns:a16="http://schemas.microsoft.com/office/drawing/2014/main" id="{B8ECCF7C-FD89-48F1-9489-D704B6F6AA0F}"/>
              </a:ext>
            </a:extLst>
          </p:cNvPr>
          <p:cNvSpPr/>
          <p:nvPr/>
        </p:nvSpPr>
        <p:spPr>
          <a:xfrm>
            <a:off x="2364949" y="900203"/>
            <a:ext cx="9617697" cy="1541340"/>
          </a:xfrm>
          <a:prstGeom prst="wedgeRectCallout">
            <a:avLst>
              <a:gd name="adj1" fmla="val -59918"/>
              <a:gd name="adj2" fmla="val -4980"/>
            </a:avLst>
          </a:prstGeom>
          <a:solidFill>
            <a:srgbClr val="00B050">
              <a:alpha val="15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GB" sz="2000" dirty="0">
                <a:solidFill>
                  <a:schemeClr val="tx1"/>
                </a:solidFill>
              </a:rPr>
              <a:t>Who is the client?</a:t>
            </a:r>
          </a:p>
          <a:p>
            <a:pPr algn="l"/>
            <a:r>
              <a:rPr lang="en-US" sz="2000" dirty="0">
                <a:solidFill>
                  <a:schemeClr val="tx1"/>
                </a:solidFill>
              </a:rPr>
              <a:t> Rockbuster Stealth LLC is a movie rental company that used to have stores around the</a:t>
            </a:r>
          </a:p>
          <a:p>
            <a:pPr algn="l"/>
            <a:r>
              <a:rPr lang="en-US" sz="2000" dirty="0">
                <a:solidFill>
                  <a:schemeClr val="tx1"/>
                </a:solidFill>
              </a:rPr>
              <a:t>World. But Facing stiff competition from streaming services such as Netflix and Amazon Prime, now planning to use its existing movie licenses to launch an online video rental service in order to stay competitive.</a:t>
            </a:r>
            <a:endParaRPr lang="en-GB" sz="20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83B89D3-C392-49AB-8668-72B15F5150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3401" y="4745809"/>
            <a:ext cx="884305" cy="1226072"/>
          </a:xfrm>
          <a:prstGeom prst="rect">
            <a:avLst/>
          </a:prstGeom>
        </p:spPr>
      </p:pic>
      <p:sp>
        <p:nvSpPr>
          <p:cNvPr id="14" name="Speech Bubble: Rectangle 13">
            <a:extLst>
              <a:ext uri="{FF2B5EF4-FFF2-40B4-BE49-F238E27FC236}">
                <a16:creationId xmlns:a16="http://schemas.microsoft.com/office/drawing/2014/main" id="{19CD2F49-F797-47AD-84A5-14290CABEB2E}"/>
              </a:ext>
            </a:extLst>
          </p:cNvPr>
          <p:cNvSpPr/>
          <p:nvPr/>
        </p:nvSpPr>
        <p:spPr>
          <a:xfrm>
            <a:off x="2297782" y="4647416"/>
            <a:ext cx="9617697" cy="1226072"/>
          </a:xfrm>
          <a:prstGeom prst="wedgeRectCallout">
            <a:avLst>
              <a:gd name="adj1" fmla="val -58698"/>
              <a:gd name="adj2" fmla="val -11657"/>
            </a:avLst>
          </a:prstGeom>
          <a:solidFill>
            <a:schemeClr val="accent6">
              <a:lumMod val="75000"/>
              <a:alpha val="43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p>
            <a:pPr algn="l"/>
            <a:r>
              <a:rPr lang="en-GB" sz="2000" dirty="0">
                <a:solidFill>
                  <a:schemeClr val="tx1"/>
                </a:solidFill>
              </a:rPr>
              <a:t>What are the datasets ?</a:t>
            </a:r>
          </a:p>
          <a:p>
            <a:pPr algn="l"/>
            <a:r>
              <a:rPr lang="en-US" sz="2000" dirty="0">
                <a:solidFill>
                  <a:schemeClr val="tx1"/>
                </a:solidFill>
              </a:rPr>
              <a:t>Rockbuster Stealth Database</a:t>
            </a:r>
          </a:p>
          <a:p>
            <a:pPr defTabSz="844550">
              <a:lnSpc>
                <a:spcPct val="90000"/>
              </a:lnSpc>
              <a:spcBef>
                <a:spcPct val="0"/>
              </a:spcBef>
              <a:spcAft>
                <a:spcPct val="35000"/>
              </a:spcAft>
            </a:pPr>
            <a:r>
              <a:rPr lang="en-GB" sz="2000" dirty="0">
                <a:solidFill>
                  <a:schemeClr val="tx1"/>
                </a:solidFill>
                <a:hlinkClick r:id="rId6"/>
              </a:rPr>
              <a:t>Database Download link</a:t>
            </a:r>
            <a:endParaRPr lang="en-GB" sz="2000" dirty="0">
              <a:solidFill>
                <a:schemeClr val="tx1"/>
              </a:solidFill>
            </a:endParaRPr>
          </a:p>
          <a:p>
            <a:pPr defTabSz="844550">
              <a:lnSpc>
                <a:spcPct val="90000"/>
              </a:lnSpc>
              <a:spcBef>
                <a:spcPct val="0"/>
              </a:spcBef>
              <a:spcAft>
                <a:spcPct val="35000"/>
              </a:spcAft>
            </a:pPr>
            <a:endParaRPr lang="en-GB" sz="1400"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sp>
        <p:nvSpPr>
          <p:cNvPr id="13" name="Speech Bubble: Rectangle 12">
            <a:extLst>
              <a:ext uri="{FF2B5EF4-FFF2-40B4-BE49-F238E27FC236}">
                <a16:creationId xmlns:a16="http://schemas.microsoft.com/office/drawing/2014/main" id="{24B42E29-E80A-4B77-AE56-42D9894C3687}"/>
              </a:ext>
            </a:extLst>
          </p:cNvPr>
          <p:cNvSpPr/>
          <p:nvPr/>
        </p:nvSpPr>
        <p:spPr>
          <a:xfrm>
            <a:off x="2364949" y="2884602"/>
            <a:ext cx="9617698" cy="1215470"/>
          </a:xfrm>
          <a:prstGeom prst="wedgeRectCallout">
            <a:avLst>
              <a:gd name="adj1" fmla="val -60028"/>
              <a:gd name="adj2" fmla="val -4205"/>
            </a:avLst>
          </a:prstGeom>
          <a:solidFill>
            <a:srgbClr val="5B5B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GB" sz="2000" dirty="0">
                <a:solidFill>
                  <a:schemeClr val="tx1"/>
                </a:solidFill>
              </a:rPr>
              <a:t>What is the Objective?</a:t>
            </a:r>
          </a:p>
          <a:p>
            <a:pPr algn="l"/>
            <a:r>
              <a:rPr lang="en-GB" sz="2000" dirty="0">
                <a:solidFill>
                  <a:schemeClr val="tx1"/>
                </a:solidFill>
              </a:rPr>
              <a:t>Analyse global customer base and provide recommendations </a:t>
            </a:r>
          </a:p>
          <a:p>
            <a:endParaRPr lang="en-GB" sz="2000" dirty="0">
              <a:solidFill>
                <a:schemeClr val="tx1"/>
              </a:solidFill>
            </a:endParaRPr>
          </a:p>
        </p:txBody>
      </p:sp>
    </p:spTree>
    <p:extLst>
      <p:ext uri="{BB962C8B-B14F-4D97-AF65-F5344CB8AC3E}">
        <p14:creationId xmlns:p14="http://schemas.microsoft.com/office/powerpoint/2010/main" val="35234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35611" y="24152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Rockbuster Stealth Global </a:t>
            </a:r>
            <a:r>
              <a:rPr lang="en-GB" sz="2000" b="1">
                <a:solidFill>
                  <a:schemeClr val="bg1"/>
                </a:solidFill>
              </a:rPr>
              <a:t>Revenue Map</a:t>
            </a:r>
            <a:endParaRPr lang="en-US" sz="2000" b="1" dirty="0">
              <a:solidFill>
                <a:schemeClr val="bg1"/>
              </a:solidFill>
            </a:endParaRPr>
          </a:p>
        </p:txBody>
      </p:sp>
      <p:grpSp>
        <p:nvGrpSpPr>
          <p:cNvPr id="15" name="Group 14">
            <a:extLst>
              <a:ext uri="{FF2B5EF4-FFF2-40B4-BE49-F238E27FC236}">
                <a16:creationId xmlns:a16="http://schemas.microsoft.com/office/drawing/2014/main" id="{C08EDA51-C605-402E-A2BC-DF0743DAC0D6}"/>
              </a:ext>
            </a:extLst>
          </p:cNvPr>
          <p:cNvGrpSpPr/>
          <p:nvPr/>
        </p:nvGrpSpPr>
        <p:grpSpPr>
          <a:xfrm>
            <a:off x="279657" y="903881"/>
            <a:ext cx="7252450" cy="5712594"/>
            <a:chOff x="279657" y="903881"/>
            <a:chExt cx="7252450" cy="5712594"/>
          </a:xfrm>
        </p:grpSpPr>
        <p:pic>
          <p:nvPicPr>
            <p:cNvPr id="11" name="Picture 10">
              <a:extLst>
                <a:ext uri="{FF2B5EF4-FFF2-40B4-BE49-F238E27FC236}">
                  <a16:creationId xmlns:a16="http://schemas.microsoft.com/office/drawing/2014/main" id="{C4711F0C-D623-4D28-8BD0-3304AC40DF56}"/>
                </a:ext>
              </a:extLst>
            </p:cNvPr>
            <p:cNvPicPr>
              <a:picLocks noChangeAspect="1"/>
            </p:cNvPicPr>
            <p:nvPr/>
          </p:nvPicPr>
          <p:blipFill>
            <a:blip r:embed="rId2"/>
            <a:stretch>
              <a:fillRect/>
            </a:stretch>
          </p:blipFill>
          <p:spPr>
            <a:xfrm>
              <a:off x="279657" y="903881"/>
              <a:ext cx="7252450" cy="5712594"/>
            </a:xfrm>
            <a:prstGeom prst="rect">
              <a:avLst/>
            </a:prstGeom>
          </p:spPr>
        </p:pic>
        <p:pic>
          <p:nvPicPr>
            <p:cNvPr id="13" name="Picture 12">
              <a:extLst>
                <a:ext uri="{FF2B5EF4-FFF2-40B4-BE49-F238E27FC236}">
                  <a16:creationId xmlns:a16="http://schemas.microsoft.com/office/drawing/2014/main" id="{CE840ADD-750F-45E8-A274-39BD002F91A9}"/>
                </a:ext>
              </a:extLst>
            </p:cNvPr>
            <p:cNvPicPr>
              <a:picLocks noChangeAspect="1"/>
            </p:cNvPicPr>
            <p:nvPr/>
          </p:nvPicPr>
          <p:blipFill>
            <a:blip r:embed="rId3"/>
            <a:stretch>
              <a:fillRect/>
            </a:stretch>
          </p:blipFill>
          <p:spPr>
            <a:xfrm>
              <a:off x="3760018" y="4806725"/>
              <a:ext cx="1476375" cy="1809750"/>
            </a:xfrm>
            <a:prstGeom prst="rect">
              <a:avLst/>
            </a:prstGeom>
          </p:spPr>
        </p:pic>
      </p:grpSp>
      <p:grpSp>
        <p:nvGrpSpPr>
          <p:cNvPr id="7" name="Group 6">
            <a:extLst>
              <a:ext uri="{FF2B5EF4-FFF2-40B4-BE49-F238E27FC236}">
                <a16:creationId xmlns:a16="http://schemas.microsoft.com/office/drawing/2014/main" id="{B0B5CA70-D49B-4DE7-AC70-291CCAF7511D}"/>
              </a:ext>
            </a:extLst>
          </p:cNvPr>
          <p:cNvGrpSpPr/>
          <p:nvPr/>
        </p:nvGrpSpPr>
        <p:grpSpPr>
          <a:xfrm>
            <a:off x="7818891" y="3244334"/>
            <a:ext cx="3780305" cy="369332"/>
            <a:chOff x="6451908" y="2901974"/>
            <a:chExt cx="3780305" cy="369332"/>
          </a:xfrm>
        </p:grpSpPr>
        <p:sp>
          <p:nvSpPr>
            <p:cNvPr id="8" name="TextBox 7">
              <a:extLst>
                <a:ext uri="{FF2B5EF4-FFF2-40B4-BE49-F238E27FC236}">
                  <a16:creationId xmlns:a16="http://schemas.microsoft.com/office/drawing/2014/main" id="{21F3A620-8DA0-4DE6-BD70-6BF3FEA6F213}"/>
                </a:ext>
              </a:extLst>
            </p:cNvPr>
            <p:cNvSpPr txBox="1"/>
            <p:nvPr/>
          </p:nvSpPr>
          <p:spPr>
            <a:xfrm>
              <a:off x="6451908" y="2901974"/>
              <a:ext cx="2849110" cy="369332"/>
            </a:xfrm>
            <a:prstGeom prst="rect">
              <a:avLst/>
            </a:prstGeom>
            <a:solidFill>
              <a:srgbClr val="0070C0"/>
            </a:solidFill>
          </p:spPr>
          <p:txBody>
            <a:bodyPr wrap="square" rtlCol="0">
              <a:spAutoFit/>
            </a:bodyPr>
            <a:lstStyle>
              <a:defPPr>
                <a:defRPr lang="en-US"/>
              </a:defPPr>
              <a:lvl1pPr>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t>link to the detailed chart</a:t>
              </a:r>
            </a:p>
          </p:txBody>
        </p:sp>
        <p:pic>
          <p:nvPicPr>
            <p:cNvPr id="9" name="Picture 8" descr="A picture containing graphical user interface&#10;&#10;Description automatically generated">
              <a:hlinkClick r:id="rId4"/>
              <a:extLst>
                <a:ext uri="{FF2B5EF4-FFF2-40B4-BE49-F238E27FC236}">
                  <a16:creationId xmlns:a16="http://schemas.microsoft.com/office/drawing/2014/main" id="{6E5EF637-7045-4272-928C-C0ED0FD5D6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01018" y="2901974"/>
              <a:ext cx="931195" cy="353854"/>
            </a:xfrm>
            <a:prstGeom prst="rect">
              <a:avLst/>
            </a:prstGeom>
          </p:spPr>
        </p:pic>
      </p:grpSp>
    </p:spTree>
    <p:extLst>
      <p:ext uri="{BB962C8B-B14F-4D97-AF65-F5344CB8AC3E}">
        <p14:creationId xmlns:p14="http://schemas.microsoft.com/office/powerpoint/2010/main" val="368938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2873602" y="279524"/>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Rockbuster Stealth Customer Base-Top </a:t>
            </a:r>
            <a:r>
              <a:rPr lang="en-GB" sz="2000" b="1">
                <a:solidFill>
                  <a:schemeClr val="bg1"/>
                </a:solidFill>
              </a:rPr>
              <a:t>10 Countries</a:t>
            </a:r>
            <a:endParaRPr lang="en-US" sz="2000" b="1" dirty="0">
              <a:solidFill>
                <a:schemeClr val="bg1"/>
              </a:solidFill>
            </a:endParaRPr>
          </a:p>
        </p:txBody>
      </p:sp>
      <p:sp>
        <p:nvSpPr>
          <p:cNvPr id="19" name="TextBox 18">
            <a:extLst>
              <a:ext uri="{FF2B5EF4-FFF2-40B4-BE49-F238E27FC236}">
                <a16:creationId xmlns:a16="http://schemas.microsoft.com/office/drawing/2014/main" id="{FFCE57CE-7139-46E6-8774-ACDA34815F4F}"/>
              </a:ext>
            </a:extLst>
          </p:cNvPr>
          <p:cNvSpPr txBox="1"/>
          <p:nvPr/>
        </p:nvSpPr>
        <p:spPr>
          <a:xfrm>
            <a:off x="3622151" y="967635"/>
            <a:ext cx="4947697" cy="369332"/>
          </a:xfrm>
          <a:prstGeom prst="rect">
            <a:avLst/>
          </a:prstGeom>
          <a:solidFill>
            <a:srgbClr val="0070C0"/>
          </a:solidFill>
        </p:spPr>
        <p:txBody>
          <a:bodyPr wrap="square" rtlCol="0">
            <a:spAutoFit/>
          </a:bodyPr>
          <a:lstStyle/>
          <a:p>
            <a:pPr algn="ctr"/>
            <a:r>
              <a:rPr lang="en-GB" dirty="0">
                <a:solidFill>
                  <a:schemeClr val="bg1"/>
                </a:solidFill>
              </a:rPr>
              <a:t>Top Countries- Revenue</a:t>
            </a:r>
          </a:p>
        </p:txBody>
      </p:sp>
      <p:pic>
        <p:nvPicPr>
          <p:cNvPr id="22" name="Picture 21">
            <a:extLst>
              <a:ext uri="{FF2B5EF4-FFF2-40B4-BE49-F238E27FC236}">
                <a16:creationId xmlns:a16="http://schemas.microsoft.com/office/drawing/2014/main" id="{5BA51381-7006-4CC2-A486-D3B5D165C72E}"/>
              </a:ext>
            </a:extLst>
          </p:cNvPr>
          <p:cNvPicPr>
            <a:picLocks noChangeAspect="1"/>
          </p:cNvPicPr>
          <p:nvPr/>
        </p:nvPicPr>
        <p:blipFill>
          <a:blip r:embed="rId2"/>
          <a:stretch>
            <a:fillRect/>
          </a:stretch>
        </p:blipFill>
        <p:spPr>
          <a:xfrm>
            <a:off x="401720" y="1336967"/>
            <a:ext cx="10027227" cy="2190248"/>
          </a:xfrm>
          <a:prstGeom prst="rect">
            <a:avLst/>
          </a:prstGeom>
        </p:spPr>
      </p:pic>
      <p:pic>
        <p:nvPicPr>
          <p:cNvPr id="23" name="Picture 22">
            <a:extLst>
              <a:ext uri="{FF2B5EF4-FFF2-40B4-BE49-F238E27FC236}">
                <a16:creationId xmlns:a16="http://schemas.microsoft.com/office/drawing/2014/main" id="{7B52B0E1-D9AA-4F7F-AE00-1498CF9737C2}"/>
              </a:ext>
            </a:extLst>
          </p:cNvPr>
          <p:cNvPicPr>
            <a:picLocks noChangeAspect="1"/>
          </p:cNvPicPr>
          <p:nvPr/>
        </p:nvPicPr>
        <p:blipFill>
          <a:blip r:embed="rId3"/>
          <a:stretch>
            <a:fillRect/>
          </a:stretch>
        </p:blipFill>
        <p:spPr>
          <a:xfrm>
            <a:off x="401720" y="4271629"/>
            <a:ext cx="10492339" cy="2188280"/>
          </a:xfrm>
          <a:prstGeom prst="rect">
            <a:avLst/>
          </a:prstGeom>
        </p:spPr>
      </p:pic>
      <p:sp>
        <p:nvSpPr>
          <p:cNvPr id="24" name="TextBox 23">
            <a:extLst>
              <a:ext uri="{FF2B5EF4-FFF2-40B4-BE49-F238E27FC236}">
                <a16:creationId xmlns:a16="http://schemas.microsoft.com/office/drawing/2014/main" id="{A2DA7EB7-D2B6-4D99-AE7E-5BEB6F87E7DB}"/>
              </a:ext>
            </a:extLst>
          </p:cNvPr>
          <p:cNvSpPr txBox="1"/>
          <p:nvPr/>
        </p:nvSpPr>
        <p:spPr>
          <a:xfrm>
            <a:off x="3622151" y="3826130"/>
            <a:ext cx="4947697" cy="369332"/>
          </a:xfrm>
          <a:prstGeom prst="rect">
            <a:avLst/>
          </a:prstGeom>
          <a:solidFill>
            <a:srgbClr val="0070C0"/>
          </a:solidFill>
        </p:spPr>
        <p:txBody>
          <a:bodyPr wrap="square" rtlCol="0">
            <a:spAutoFit/>
          </a:bodyPr>
          <a:lstStyle/>
          <a:p>
            <a:pPr algn="ctr"/>
            <a:r>
              <a:rPr lang="en-GB" dirty="0">
                <a:solidFill>
                  <a:schemeClr val="bg1"/>
                </a:solidFill>
              </a:rPr>
              <a:t>Top Countries- Customer Count</a:t>
            </a:r>
          </a:p>
        </p:txBody>
      </p:sp>
      <p:sp>
        <p:nvSpPr>
          <p:cNvPr id="25" name="Rectangle 24">
            <a:extLst>
              <a:ext uri="{FF2B5EF4-FFF2-40B4-BE49-F238E27FC236}">
                <a16:creationId xmlns:a16="http://schemas.microsoft.com/office/drawing/2014/main" id="{F3A65189-FEA3-4545-8BC8-35206AEAFA4F}"/>
              </a:ext>
            </a:extLst>
          </p:cNvPr>
          <p:cNvSpPr/>
          <p:nvPr/>
        </p:nvSpPr>
        <p:spPr>
          <a:xfrm rot="16200000">
            <a:off x="6100342" y="-2138498"/>
            <a:ext cx="111392" cy="11665530"/>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911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CFFB7-D979-440A-BD0C-BF09E6FCE182}"/>
              </a:ext>
            </a:extLst>
          </p:cNvPr>
          <p:cNvPicPr>
            <a:picLocks noChangeAspect="1"/>
          </p:cNvPicPr>
          <p:nvPr/>
        </p:nvPicPr>
        <p:blipFill>
          <a:blip r:embed="rId2"/>
          <a:stretch>
            <a:fillRect/>
          </a:stretch>
        </p:blipFill>
        <p:spPr>
          <a:xfrm>
            <a:off x="303295" y="4339682"/>
            <a:ext cx="6353138" cy="1906433"/>
          </a:xfrm>
          <a:prstGeom prst="rect">
            <a:avLst/>
          </a:prstGeom>
        </p:spPr>
      </p:pic>
      <p:sp>
        <p:nvSpPr>
          <p:cNvPr id="11" name="Speech Bubble: Rectangle 10">
            <a:extLst>
              <a:ext uri="{FF2B5EF4-FFF2-40B4-BE49-F238E27FC236}">
                <a16:creationId xmlns:a16="http://schemas.microsoft.com/office/drawing/2014/main" id="{69C94FC1-2C17-46D0-A4DD-B1A77E449B00}"/>
              </a:ext>
            </a:extLst>
          </p:cNvPr>
          <p:cNvSpPr/>
          <p:nvPr/>
        </p:nvSpPr>
        <p:spPr>
          <a:xfrm>
            <a:off x="6656432" y="4366950"/>
            <a:ext cx="5027567" cy="1090053"/>
          </a:xfrm>
          <a:prstGeom prst="wedgeRectCallout">
            <a:avLst>
              <a:gd name="adj1" fmla="val -63782"/>
              <a:gd name="adj2" fmla="val 23405"/>
            </a:avLst>
          </a:prstGeom>
          <a:solidFill>
            <a:srgbClr val="0E0448">
              <a:alpha val="15000"/>
            </a:srgbClr>
          </a:solidFill>
          <a:ln w="28575">
            <a:solidFill>
              <a:srgbClr val="FF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742950" lvl="1" indent="-285750">
              <a:buFont typeface="Arial" panose="020B0604020202020204" pitchFamily="34" charset="0"/>
              <a:buChar char="•"/>
            </a:pPr>
            <a:r>
              <a:rPr lang="en-GB" dirty="0">
                <a:solidFill>
                  <a:schemeClr val="tx1"/>
                </a:solidFill>
              </a:rPr>
              <a:t>Survey the market for customer feedback</a:t>
            </a:r>
          </a:p>
          <a:p>
            <a:pPr marL="742950" lvl="1" indent="-285750">
              <a:buFont typeface="Arial" panose="020B0604020202020204" pitchFamily="34" charset="0"/>
              <a:buChar char="•"/>
            </a:pPr>
            <a:r>
              <a:rPr lang="en-GB" dirty="0">
                <a:solidFill>
                  <a:schemeClr val="tx1"/>
                </a:solidFill>
              </a:rPr>
              <a:t>Introduce promotions</a:t>
            </a:r>
          </a:p>
          <a:p>
            <a:pPr marL="742950" lvl="1" indent="-285750">
              <a:buFont typeface="Arial" panose="020B0604020202020204" pitchFamily="34" charset="0"/>
              <a:buChar char="•"/>
            </a:pPr>
            <a:r>
              <a:rPr lang="en-GB" dirty="0">
                <a:solidFill>
                  <a:schemeClr val="tx1"/>
                </a:solidFill>
              </a:rPr>
              <a:t>Further research the market</a:t>
            </a:r>
          </a:p>
        </p:txBody>
      </p:sp>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Recommendations</a:t>
            </a:r>
            <a:endParaRPr lang="en-US" sz="2000" b="1" dirty="0">
              <a:solidFill>
                <a:schemeClr val="bg1"/>
              </a:solidFill>
            </a:endParaRPr>
          </a:p>
        </p:txBody>
      </p:sp>
      <p:pic>
        <p:nvPicPr>
          <p:cNvPr id="8" name="Picture 7">
            <a:extLst>
              <a:ext uri="{FF2B5EF4-FFF2-40B4-BE49-F238E27FC236}">
                <a16:creationId xmlns:a16="http://schemas.microsoft.com/office/drawing/2014/main" id="{34F23D56-DECE-4A71-9550-1130BDE1C53D}"/>
              </a:ext>
            </a:extLst>
          </p:cNvPr>
          <p:cNvPicPr>
            <a:picLocks noChangeAspect="1"/>
          </p:cNvPicPr>
          <p:nvPr/>
        </p:nvPicPr>
        <p:blipFill>
          <a:blip r:embed="rId3"/>
          <a:stretch>
            <a:fillRect/>
          </a:stretch>
        </p:blipFill>
        <p:spPr>
          <a:xfrm>
            <a:off x="303294" y="1258088"/>
            <a:ext cx="6353139" cy="1811656"/>
          </a:xfrm>
          <a:prstGeom prst="rect">
            <a:avLst/>
          </a:prstGeom>
        </p:spPr>
      </p:pic>
      <p:sp>
        <p:nvSpPr>
          <p:cNvPr id="18" name="Speech Bubble: Rectangle 17">
            <a:extLst>
              <a:ext uri="{FF2B5EF4-FFF2-40B4-BE49-F238E27FC236}">
                <a16:creationId xmlns:a16="http://schemas.microsoft.com/office/drawing/2014/main" id="{E7A099B6-8878-4D26-BA87-5D989323B043}"/>
              </a:ext>
            </a:extLst>
          </p:cNvPr>
          <p:cNvSpPr/>
          <p:nvPr/>
        </p:nvSpPr>
        <p:spPr>
          <a:xfrm>
            <a:off x="6656433" y="1690552"/>
            <a:ext cx="5027567" cy="1090053"/>
          </a:xfrm>
          <a:prstGeom prst="wedgeRectCallout">
            <a:avLst>
              <a:gd name="adj1" fmla="val -63782"/>
              <a:gd name="adj2" fmla="val 23405"/>
            </a:avLst>
          </a:prstGeom>
          <a:solidFill>
            <a:srgbClr val="92D050">
              <a:alpha val="69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742950" lvl="1" indent="-285750">
              <a:lnSpc>
                <a:spcPct val="107000"/>
              </a:lnSpc>
              <a:spcBef>
                <a:spcPts val="200"/>
              </a:spcBef>
              <a:buFont typeface="Arial" panose="020B0604020202020204" pitchFamily="34" charset="0"/>
              <a:buChar char="•"/>
            </a:pPr>
            <a:r>
              <a:rPr lang="en-GB" sz="1800" b="1" dirty="0">
                <a:solidFill>
                  <a:srgbClr val="000000"/>
                </a:solidFill>
                <a:effectLst/>
                <a:latin typeface="Calibri Light" panose="020F0302020204030204" pitchFamily="34" charset="0"/>
                <a:ea typeface="Times New Roman" panose="02020603050405020304" pitchFamily="18" charset="0"/>
                <a:cs typeface="Mangal" panose="02040503050203030202" pitchFamily="18" charset="0"/>
              </a:rPr>
              <a:t>Introduce more content in local language</a:t>
            </a:r>
          </a:p>
          <a:p>
            <a:pPr marL="742950" lvl="1" indent="-285750">
              <a:lnSpc>
                <a:spcPct val="107000"/>
              </a:lnSpc>
              <a:spcBef>
                <a:spcPts val="200"/>
              </a:spcBef>
              <a:buFont typeface="Arial" panose="020B0604020202020204" pitchFamily="34" charset="0"/>
              <a:buChar char="•"/>
            </a:pPr>
            <a:r>
              <a:rPr lang="en-GB" sz="1800" b="1" dirty="0">
                <a:solidFill>
                  <a:srgbClr val="000000"/>
                </a:solidFill>
                <a:latin typeface="Calibri Light" panose="020F0302020204030204" pitchFamily="34" charset="0"/>
                <a:ea typeface="Times New Roman" panose="02020603050405020304" pitchFamily="18" charset="0"/>
                <a:cs typeface="Mangal" panose="02040503050203030202" pitchFamily="18" charset="0"/>
              </a:rPr>
              <a:t>Introduce more titles with local language sub-titles</a:t>
            </a:r>
            <a:endParaRPr lang="en-GB" sz="1800" b="1" dirty="0">
              <a:solidFill>
                <a:srgbClr val="000000"/>
              </a:solidFill>
              <a:effectLst/>
              <a:latin typeface="Calibri Light" panose="020F0302020204030204" pitchFamily="34" charset="0"/>
              <a:ea typeface="Times New Roman" panose="02020603050405020304" pitchFamily="18" charset="0"/>
              <a:cs typeface="Mangal" panose="02040503050203030202" pitchFamily="18" charset="0"/>
            </a:endParaRPr>
          </a:p>
        </p:txBody>
      </p:sp>
      <p:sp>
        <p:nvSpPr>
          <p:cNvPr id="19" name="TextBox 18">
            <a:extLst>
              <a:ext uri="{FF2B5EF4-FFF2-40B4-BE49-F238E27FC236}">
                <a16:creationId xmlns:a16="http://schemas.microsoft.com/office/drawing/2014/main" id="{FFCE57CE-7139-46E6-8774-ACDA34815F4F}"/>
              </a:ext>
            </a:extLst>
          </p:cNvPr>
          <p:cNvSpPr txBox="1"/>
          <p:nvPr/>
        </p:nvSpPr>
        <p:spPr>
          <a:xfrm>
            <a:off x="3479863" y="1032081"/>
            <a:ext cx="6030879" cy="369332"/>
          </a:xfrm>
          <a:prstGeom prst="rect">
            <a:avLst/>
          </a:prstGeom>
          <a:solidFill>
            <a:srgbClr val="0070C0"/>
          </a:solidFill>
        </p:spPr>
        <p:txBody>
          <a:bodyPr wrap="square" rtlCol="0">
            <a:spAutoFit/>
          </a:bodyPr>
          <a:lstStyle/>
          <a:p>
            <a:r>
              <a:rPr lang="en-GB" dirty="0">
                <a:solidFill>
                  <a:schemeClr val="bg1"/>
                </a:solidFill>
              </a:rPr>
              <a:t>Top Countries- Revenue per Customer &gt; US$4.5</a:t>
            </a:r>
          </a:p>
        </p:txBody>
      </p:sp>
      <p:sp>
        <p:nvSpPr>
          <p:cNvPr id="7" name="TextBox 6">
            <a:extLst>
              <a:ext uri="{FF2B5EF4-FFF2-40B4-BE49-F238E27FC236}">
                <a16:creationId xmlns:a16="http://schemas.microsoft.com/office/drawing/2014/main" id="{15E41D8D-EB5C-46CC-A11A-0AEE7381F1E5}"/>
              </a:ext>
            </a:extLst>
          </p:cNvPr>
          <p:cNvSpPr txBox="1"/>
          <p:nvPr/>
        </p:nvSpPr>
        <p:spPr>
          <a:xfrm>
            <a:off x="3479862" y="3603591"/>
            <a:ext cx="6030879" cy="369332"/>
          </a:xfrm>
          <a:prstGeom prst="rect">
            <a:avLst/>
          </a:prstGeom>
          <a:solidFill>
            <a:srgbClr val="0070C0"/>
          </a:solidFill>
        </p:spPr>
        <p:txBody>
          <a:bodyPr wrap="square" rtlCol="0">
            <a:spAutoFit/>
          </a:bodyPr>
          <a:lstStyle/>
          <a:p>
            <a:r>
              <a:rPr lang="en-GB" dirty="0">
                <a:solidFill>
                  <a:schemeClr val="bg1"/>
                </a:solidFill>
              </a:rPr>
              <a:t>Top Countries- Revenue per Customer &lt; US$3.75</a:t>
            </a:r>
          </a:p>
        </p:txBody>
      </p:sp>
      <p:pic>
        <p:nvPicPr>
          <p:cNvPr id="9" name="Picture 8" descr="Icon&#10;&#10;Description automatically generated">
            <a:extLst>
              <a:ext uri="{FF2B5EF4-FFF2-40B4-BE49-F238E27FC236}">
                <a16:creationId xmlns:a16="http://schemas.microsoft.com/office/drawing/2014/main" id="{3DA57770-E8D2-4548-8B9B-9844B05B89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11010" y="5026655"/>
            <a:ext cx="430348" cy="430348"/>
          </a:xfrm>
          <a:prstGeom prst="rect">
            <a:avLst/>
          </a:prstGeom>
        </p:spPr>
      </p:pic>
    </p:spTree>
    <p:extLst>
      <p:ext uri="{BB962C8B-B14F-4D97-AF65-F5344CB8AC3E}">
        <p14:creationId xmlns:p14="http://schemas.microsoft.com/office/powerpoint/2010/main" val="176717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A3DF3A-CB97-462B-B803-DE66B5A958E5}"/>
              </a:ext>
            </a:extLst>
          </p:cNvPr>
          <p:cNvPicPr>
            <a:picLocks noChangeAspect="1"/>
          </p:cNvPicPr>
          <p:nvPr/>
        </p:nvPicPr>
        <p:blipFill>
          <a:blip r:embed="rId2"/>
          <a:stretch>
            <a:fillRect/>
          </a:stretch>
        </p:blipFill>
        <p:spPr>
          <a:xfrm>
            <a:off x="515363" y="4544291"/>
            <a:ext cx="7341104" cy="2125952"/>
          </a:xfrm>
          <a:prstGeom prst="rect">
            <a:avLst/>
          </a:prstGeom>
        </p:spPr>
      </p:pic>
      <p:pic>
        <p:nvPicPr>
          <p:cNvPr id="12" name="Picture 11">
            <a:extLst>
              <a:ext uri="{FF2B5EF4-FFF2-40B4-BE49-F238E27FC236}">
                <a16:creationId xmlns:a16="http://schemas.microsoft.com/office/drawing/2014/main" id="{5C07CB2C-A9DB-43CB-A21B-F3952E5192CA}"/>
              </a:ext>
            </a:extLst>
          </p:cNvPr>
          <p:cNvPicPr>
            <a:picLocks noChangeAspect="1"/>
          </p:cNvPicPr>
          <p:nvPr/>
        </p:nvPicPr>
        <p:blipFill>
          <a:blip r:embed="rId3"/>
          <a:stretch>
            <a:fillRect/>
          </a:stretch>
        </p:blipFill>
        <p:spPr>
          <a:xfrm>
            <a:off x="321691" y="1287253"/>
            <a:ext cx="7721127" cy="2316338"/>
          </a:xfrm>
          <a:prstGeom prst="rect">
            <a:avLst/>
          </a:prstGeom>
        </p:spPr>
      </p:pic>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Content Recommendations</a:t>
            </a:r>
            <a:endParaRPr lang="en-US" sz="2000" b="1" dirty="0">
              <a:solidFill>
                <a:schemeClr val="bg1"/>
              </a:solidFill>
            </a:endParaRPr>
          </a:p>
        </p:txBody>
      </p:sp>
      <p:sp>
        <p:nvSpPr>
          <p:cNvPr id="19" name="TextBox 18">
            <a:extLst>
              <a:ext uri="{FF2B5EF4-FFF2-40B4-BE49-F238E27FC236}">
                <a16:creationId xmlns:a16="http://schemas.microsoft.com/office/drawing/2014/main" id="{FFCE57CE-7139-46E6-8774-ACDA34815F4F}"/>
              </a:ext>
            </a:extLst>
          </p:cNvPr>
          <p:cNvSpPr txBox="1"/>
          <p:nvPr/>
        </p:nvSpPr>
        <p:spPr>
          <a:xfrm>
            <a:off x="3479863" y="1032081"/>
            <a:ext cx="6030879" cy="369332"/>
          </a:xfrm>
          <a:prstGeom prst="rect">
            <a:avLst/>
          </a:prstGeom>
          <a:solidFill>
            <a:srgbClr val="0070C0"/>
          </a:solidFill>
        </p:spPr>
        <p:txBody>
          <a:bodyPr wrap="square" rtlCol="0">
            <a:spAutoFit/>
          </a:bodyPr>
          <a:lstStyle/>
          <a:p>
            <a:r>
              <a:rPr lang="en-GB" dirty="0">
                <a:solidFill>
                  <a:schemeClr val="bg1"/>
                </a:solidFill>
              </a:rPr>
              <a:t>Film Categories : Total Rental Payments</a:t>
            </a:r>
          </a:p>
        </p:txBody>
      </p:sp>
      <p:sp>
        <p:nvSpPr>
          <p:cNvPr id="7" name="TextBox 6">
            <a:extLst>
              <a:ext uri="{FF2B5EF4-FFF2-40B4-BE49-F238E27FC236}">
                <a16:creationId xmlns:a16="http://schemas.microsoft.com/office/drawing/2014/main" id="{15E41D8D-EB5C-46CC-A11A-0AEE7381F1E5}"/>
              </a:ext>
            </a:extLst>
          </p:cNvPr>
          <p:cNvSpPr txBox="1"/>
          <p:nvPr/>
        </p:nvSpPr>
        <p:spPr>
          <a:xfrm>
            <a:off x="3479863" y="3850912"/>
            <a:ext cx="6030879" cy="369332"/>
          </a:xfrm>
          <a:prstGeom prst="rect">
            <a:avLst/>
          </a:prstGeom>
          <a:solidFill>
            <a:srgbClr val="0070C0"/>
          </a:solidFill>
        </p:spPr>
        <p:txBody>
          <a:bodyPr wrap="square" rtlCol="0">
            <a:spAutoFit/>
          </a:bodyPr>
          <a:lstStyle/>
          <a:p>
            <a:r>
              <a:rPr lang="en-GB" dirty="0">
                <a:solidFill>
                  <a:schemeClr val="bg1"/>
                </a:solidFill>
              </a:rPr>
              <a:t>Film Titles : Total Rental Payments</a:t>
            </a:r>
          </a:p>
        </p:txBody>
      </p:sp>
      <p:pic>
        <p:nvPicPr>
          <p:cNvPr id="9" name="Picture 8" descr="Icon&#10;&#10;Description automatically generated">
            <a:extLst>
              <a:ext uri="{FF2B5EF4-FFF2-40B4-BE49-F238E27FC236}">
                <a16:creationId xmlns:a16="http://schemas.microsoft.com/office/drawing/2014/main" id="{3DA57770-E8D2-4548-8B9B-9844B05B89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2165" y="3499330"/>
            <a:ext cx="430348" cy="430348"/>
          </a:xfrm>
          <a:prstGeom prst="rect">
            <a:avLst/>
          </a:prstGeom>
        </p:spPr>
      </p:pic>
      <p:sp>
        <p:nvSpPr>
          <p:cNvPr id="11" name="Speech Bubble: Rectangle 10">
            <a:extLst>
              <a:ext uri="{FF2B5EF4-FFF2-40B4-BE49-F238E27FC236}">
                <a16:creationId xmlns:a16="http://schemas.microsoft.com/office/drawing/2014/main" id="{69C94FC1-2C17-46D0-A4DD-B1A77E449B00}"/>
              </a:ext>
            </a:extLst>
          </p:cNvPr>
          <p:cNvSpPr/>
          <p:nvPr/>
        </p:nvSpPr>
        <p:spPr>
          <a:xfrm>
            <a:off x="7252163" y="2483750"/>
            <a:ext cx="4517157" cy="791373"/>
          </a:xfrm>
          <a:prstGeom prst="wedgeRectCallout">
            <a:avLst>
              <a:gd name="adj1" fmla="val -179718"/>
              <a:gd name="adj2" fmla="val 47915"/>
            </a:avLst>
          </a:prstGeom>
          <a:solidFill>
            <a:srgbClr val="0E0448">
              <a:alpha val="15000"/>
            </a:srgbClr>
          </a:solidFill>
          <a:ln w="28575">
            <a:solidFill>
              <a:srgbClr val="FF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lvl="1"/>
            <a:r>
              <a:rPr lang="en-US" dirty="0">
                <a:solidFill>
                  <a:schemeClr val="tx1"/>
                </a:solidFill>
              </a:rPr>
              <a:t>Reconsider licensing the current movies in Thriller Category</a:t>
            </a:r>
          </a:p>
        </p:txBody>
      </p:sp>
      <p:pic>
        <p:nvPicPr>
          <p:cNvPr id="14" name="Picture 13" descr="Icon&#10;&#10;Description automatically generated">
            <a:extLst>
              <a:ext uri="{FF2B5EF4-FFF2-40B4-BE49-F238E27FC236}">
                <a16:creationId xmlns:a16="http://schemas.microsoft.com/office/drawing/2014/main" id="{E29542DC-C08B-4113-A4CC-85BE632EB4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49515" y="5355573"/>
            <a:ext cx="430348" cy="430348"/>
          </a:xfrm>
          <a:prstGeom prst="rect">
            <a:avLst/>
          </a:prstGeom>
        </p:spPr>
      </p:pic>
      <p:sp>
        <p:nvSpPr>
          <p:cNvPr id="15" name="Speech Bubble: Rectangle 14">
            <a:extLst>
              <a:ext uri="{FF2B5EF4-FFF2-40B4-BE49-F238E27FC236}">
                <a16:creationId xmlns:a16="http://schemas.microsoft.com/office/drawing/2014/main" id="{8A294D8E-C938-4E8E-A8ED-359CB9C6FB1B}"/>
              </a:ext>
            </a:extLst>
          </p:cNvPr>
          <p:cNvSpPr/>
          <p:nvPr/>
        </p:nvSpPr>
        <p:spPr>
          <a:xfrm>
            <a:off x="7333098" y="5160944"/>
            <a:ext cx="4436221" cy="1005910"/>
          </a:xfrm>
          <a:prstGeom prst="wedgeRectCallout">
            <a:avLst>
              <a:gd name="adj1" fmla="val -73264"/>
              <a:gd name="adj2" fmla="val 16680"/>
            </a:avLst>
          </a:prstGeom>
          <a:solidFill>
            <a:srgbClr val="0E0448">
              <a:alpha val="15000"/>
            </a:srgbClr>
          </a:solidFill>
          <a:ln w="28575">
            <a:solidFill>
              <a:srgbClr val="FF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lvl="1"/>
            <a:r>
              <a:rPr lang="en-GB" dirty="0">
                <a:solidFill>
                  <a:schemeClr val="tx1"/>
                </a:solidFill>
              </a:rPr>
              <a:t>Reconsider licensing all of these movies</a:t>
            </a:r>
          </a:p>
        </p:txBody>
      </p:sp>
      <p:sp>
        <p:nvSpPr>
          <p:cNvPr id="16" name="Oval 15">
            <a:extLst>
              <a:ext uri="{FF2B5EF4-FFF2-40B4-BE49-F238E27FC236}">
                <a16:creationId xmlns:a16="http://schemas.microsoft.com/office/drawing/2014/main" id="{F8EDA8C1-D938-4876-885F-B4C443695923}"/>
              </a:ext>
            </a:extLst>
          </p:cNvPr>
          <p:cNvSpPr/>
          <p:nvPr/>
        </p:nvSpPr>
        <p:spPr>
          <a:xfrm>
            <a:off x="526321" y="3131127"/>
            <a:ext cx="822036" cy="297874"/>
          </a:xfrm>
          <a:prstGeom prst="ellipse">
            <a:avLst/>
          </a:prstGeom>
          <a:noFill/>
          <a:ln w="38100">
            <a:solidFill>
              <a:srgbClr val="FF0000"/>
            </a:solidFill>
            <a:prstDash val="solid"/>
            <a:extLst>
              <a:ext uri="{C807C97D-BFC1-408E-A445-0C87EB9F89A2}">
                <ask:lineSketchStyleProps xmlns:ask="http://schemas.microsoft.com/office/drawing/2018/sketchyshapes" sd="1219033472">
                  <a:custGeom>
                    <a:avLst/>
                    <a:gdLst>
                      <a:gd name="connsiteX0" fmla="*/ 0 w 822036"/>
                      <a:gd name="connsiteY0" fmla="*/ 242304 h 484608"/>
                      <a:gd name="connsiteX1" fmla="*/ 411018 w 822036"/>
                      <a:gd name="connsiteY1" fmla="*/ 0 h 484608"/>
                      <a:gd name="connsiteX2" fmla="*/ 822036 w 822036"/>
                      <a:gd name="connsiteY2" fmla="*/ 242304 h 484608"/>
                      <a:gd name="connsiteX3" fmla="*/ 411018 w 822036"/>
                      <a:gd name="connsiteY3" fmla="*/ 484608 h 484608"/>
                      <a:gd name="connsiteX4" fmla="*/ 0 w 822036"/>
                      <a:gd name="connsiteY4" fmla="*/ 242304 h 48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036" h="484608" extrusionOk="0">
                        <a:moveTo>
                          <a:pt x="0" y="242304"/>
                        </a:moveTo>
                        <a:cubicBezTo>
                          <a:pt x="-50394" y="77399"/>
                          <a:pt x="157896" y="9805"/>
                          <a:pt x="411018" y="0"/>
                        </a:cubicBezTo>
                        <a:cubicBezTo>
                          <a:pt x="645066" y="1484"/>
                          <a:pt x="818415" y="108598"/>
                          <a:pt x="822036" y="242304"/>
                        </a:cubicBezTo>
                        <a:cubicBezTo>
                          <a:pt x="810761" y="387135"/>
                          <a:pt x="629038" y="534238"/>
                          <a:pt x="411018" y="484608"/>
                        </a:cubicBezTo>
                        <a:cubicBezTo>
                          <a:pt x="180589" y="482731"/>
                          <a:pt x="15751" y="383651"/>
                          <a:pt x="0" y="24230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693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Links to Presentations </a:t>
            </a:r>
            <a:r>
              <a:rPr lang="en-GB" sz="2000" b="1">
                <a:solidFill>
                  <a:schemeClr val="bg1"/>
                </a:solidFill>
              </a:rPr>
              <a:t>and References</a:t>
            </a:r>
            <a:endParaRPr lang="en-US" sz="2000" b="1" dirty="0">
              <a:solidFill>
                <a:schemeClr val="bg1"/>
              </a:solidFill>
            </a:endParaRPr>
          </a:p>
        </p:txBody>
      </p:sp>
      <p:sp>
        <p:nvSpPr>
          <p:cNvPr id="13" name="TextBox 12">
            <a:extLst>
              <a:ext uri="{FF2B5EF4-FFF2-40B4-BE49-F238E27FC236}">
                <a16:creationId xmlns:a16="http://schemas.microsoft.com/office/drawing/2014/main" id="{7E68462D-8D3D-4E2C-88E9-0CC106CD9EE3}"/>
              </a:ext>
            </a:extLst>
          </p:cNvPr>
          <p:cNvSpPr txBox="1"/>
          <p:nvPr/>
        </p:nvSpPr>
        <p:spPr>
          <a:xfrm>
            <a:off x="5265821" y="2175553"/>
            <a:ext cx="2982252" cy="369332"/>
          </a:xfrm>
          <a:prstGeom prst="rect">
            <a:avLst/>
          </a:prstGeom>
          <a:noFill/>
        </p:spPr>
        <p:txBody>
          <a:bodyPr wrap="square">
            <a:spAutoFit/>
          </a:bodyPr>
          <a:lstStyle/>
          <a:p>
            <a:r>
              <a:rPr lang="en-GB" dirty="0"/>
              <a:t>All SQL Queries</a:t>
            </a:r>
            <a:endParaRPr lang="en-GB" dirty="0">
              <a:hlinkClick r:id="rId2"/>
            </a:endParaRPr>
          </a:p>
        </p:txBody>
      </p:sp>
      <p:pic>
        <p:nvPicPr>
          <p:cNvPr id="5" name="Picture 4" descr="Icon&#10;&#10;Description automatically generated">
            <a:extLst>
              <a:ext uri="{FF2B5EF4-FFF2-40B4-BE49-F238E27FC236}">
                <a16:creationId xmlns:a16="http://schemas.microsoft.com/office/drawing/2014/main" id="{52AF3695-1EB1-45BA-A25F-7132EEAD545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4510" y="1245253"/>
            <a:ext cx="758727" cy="685225"/>
          </a:xfrm>
          <a:prstGeom prst="rect">
            <a:avLst/>
          </a:prstGeom>
        </p:spPr>
      </p:pic>
      <p:pic>
        <p:nvPicPr>
          <p:cNvPr id="3" name="Picture 2" descr="Chart&#10;&#10;Description automatically generated">
            <a:extLst>
              <a:ext uri="{FF2B5EF4-FFF2-40B4-BE49-F238E27FC236}">
                <a16:creationId xmlns:a16="http://schemas.microsoft.com/office/drawing/2014/main" id="{9A021D96-C392-4A33-BEF6-44E9CD9093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49559" y="3266503"/>
            <a:ext cx="922791" cy="922791"/>
          </a:xfrm>
          <a:prstGeom prst="rect">
            <a:avLst/>
          </a:prstGeom>
        </p:spPr>
      </p:pic>
      <p:pic>
        <p:nvPicPr>
          <p:cNvPr id="11" name="Picture 10" descr="A picture containing graphical user interface&#10;&#10;Description automatically generated">
            <a:hlinkClick r:id="rId7"/>
            <a:extLst>
              <a:ext uri="{FF2B5EF4-FFF2-40B4-BE49-F238E27FC236}">
                <a16:creationId xmlns:a16="http://schemas.microsoft.com/office/drawing/2014/main" id="{ED6F7F4E-842E-4FA7-8191-F2EE37B8458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28805" y="2171769"/>
            <a:ext cx="931195" cy="353854"/>
          </a:xfrm>
          <a:prstGeom prst="rect">
            <a:avLst/>
          </a:prstGeom>
        </p:spPr>
      </p:pic>
      <p:pic>
        <p:nvPicPr>
          <p:cNvPr id="14" name="Picture 13" descr="A picture containing graphical user interface&#10;&#10;Description automatically generated">
            <a:hlinkClick r:id="rId10"/>
            <a:extLst>
              <a:ext uri="{FF2B5EF4-FFF2-40B4-BE49-F238E27FC236}">
                <a16:creationId xmlns:a16="http://schemas.microsoft.com/office/drawing/2014/main" id="{DDF42EC5-4E0F-4EB0-B2B0-A72A8DB3A78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28804" y="3550971"/>
            <a:ext cx="931195" cy="353854"/>
          </a:xfrm>
          <a:prstGeom prst="rect">
            <a:avLst/>
          </a:prstGeom>
        </p:spPr>
      </p:pic>
      <p:sp>
        <p:nvSpPr>
          <p:cNvPr id="21" name="TextBox 20">
            <a:extLst>
              <a:ext uri="{FF2B5EF4-FFF2-40B4-BE49-F238E27FC236}">
                <a16:creationId xmlns:a16="http://schemas.microsoft.com/office/drawing/2014/main" id="{605BB733-C6F4-48F9-A022-6D05F4EA05EA}"/>
              </a:ext>
            </a:extLst>
          </p:cNvPr>
          <p:cNvSpPr txBox="1"/>
          <p:nvPr/>
        </p:nvSpPr>
        <p:spPr>
          <a:xfrm>
            <a:off x="5265821" y="3543232"/>
            <a:ext cx="2982252" cy="369332"/>
          </a:xfrm>
          <a:prstGeom prst="rect">
            <a:avLst/>
          </a:prstGeom>
          <a:noFill/>
        </p:spPr>
        <p:txBody>
          <a:bodyPr wrap="square">
            <a:spAutoFit/>
          </a:bodyPr>
          <a:lstStyle/>
          <a:p>
            <a:r>
              <a:rPr lang="en-GB" sz="1800" dirty="0"/>
              <a:t>Spatial Visualization</a:t>
            </a:r>
            <a:endParaRPr lang="en-GB" sz="1800" dirty="0">
              <a:hlinkClick r:id="rId11"/>
            </a:endParaRPr>
          </a:p>
        </p:txBody>
      </p:sp>
      <p:sp>
        <p:nvSpPr>
          <p:cNvPr id="23" name="TextBox 22">
            <a:extLst>
              <a:ext uri="{FF2B5EF4-FFF2-40B4-BE49-F238E27FC236}">
                <a16:creationId xmlns:a16="http://schemas.microsoft.com/office/drawing/2014/main" id="{641AF2FC-9FF8-4878-A5BC-6D384A652640}"/>
              </a:ext>
            </a:extLst>
          </p:cNvPr>
          <p:cNvSpPr txBox="1"/>
          <p:nvPr/>
        </p:nvSpPr>
        <p:spPr>
          <a:xfrm>
            <a:off x="5265821" y="1630430"/>
            <a:ext cx="2982252" cy="369332"/>
          </a:xfrm>
          <a:prstGeom prst="rect">
            <a:avLst/>
          </a:prstGeom>
          <a:noFill/>
        </p:spPr>
        <p:txBody>
          <a:bodyPr wrap="square">
            <a:spAutoFit/>
          </a:bodyPr>
          <a:lstStyle/>
          <a:p>
            <a:r>
              <a:rPr lang="en-GB" dirty="0"/>
              <a:t>PowerPoint Presentation</a:t>
            </a:r>
          </a:p>
        </p:txBody>
      </p:sp>
      <p:pic>
        <p:nvPicPr>
          <p:cNvPr id="24" name="Picture 23" descr="A picture containing graphical user interface&#10;&#10;Description automatically generated">
            <a:hlinkClick r:id="rId12"/>
            <a:extLst>
              <a:ext uri="{FF2B5EF4-FFF2-40B4-BE49-F238E27FC236}">
                <a16:creationId xmlns:a16="http://schemas.microsoft.com/office/drawing/2014/main" id="{B408BC8F-8349-43D0-A63A-5AB190F0B4E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28804" y="1630430"/>
            <a:ext cx="931195" cy="353854"/>
          </a:xfrm>
          <a:prstGeom prst="rect">
            <a:avLst/>
          </a:prstGeom>
        </p:spPr>
      </p:pic>
    </p:spTree>
    <p:extLst>
      <p:ext uri="{BB962C8B-B14F-4D97-AF65-F5344CB8AC3E}">
        <p14:creationId xmlns:p14="http://schemas.microsoft.com/office/powerpoint/2010/main" val="1230792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A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nstacart Launches Nationwide Vaccine Support Stipend For Shopper Community">
            <a:extLst>
              <a:ext uri="{FF2B5EF4-FFF2-40B4-BE49-F238E27FC236}">
                <a16:creationId xmlns:a16="http://schemas.microsoft.com/office/drawing/2014/main" id="{A0E0D844-3F8F-47A3-8D72-C5A22B9D5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25" r="1" b="6245"/>
          <a:stretch/>
        </p:blipFill>
        <p:spPr bwMode="auto">
          <a:xfrm>
            <a:off x="643467" y="1012096"/>
            <a:ext cx="8357658" cy="37046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9096500E-F787-4423-9985-14244E3B9AE3}"/>
              </a:ext>
            </a:extLst>
          </p:cNvPr>
          <p:cNvSpPr txBox="1">
            <a:spLocks/>
          </p:cNvSpPr>
          <p:nvPr/>
        </p:nvSpPr>
        <p:spPr>
          <a:xfrm>
            <a:off x="5349489" y="4137891"/>
            <a:ext cx="5466295" cy="687700"/>
          </a:xfrm>
          <a:prstGeom prst="rect">
            <a:avLst/>
          </a:prstGeom>
        </p:spPr>
        <p:txBody>
          <a:bodyPr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600" b="1" dirty="0"/>
              <a:t>Customer Profiling</a:t>
            </a:r>
          </a:p>
        </p:txBody>
      </p:sp>
      <p:sp>
        <p:nvSpPr>
          <p:cNvPr id="17" name="Subtitle 2">
            <a:extLst>
              <a:ext uri="{FF2B5EF4-FFF2-40B4-BE49-F238E27FC236}">
                <a16:creationId xmlns:a16="http://schemas.microsoft.com/office/drawing/2014/main" id="{F6812673-576E-483F-97CA-C9484FA33FC5}"/>
              </a:ext>
            </a:extLst>
          </p:cNvPr>
          <p:cNvSpPr>
            <a:spLocks noGrp="1"/>
          </p:cNvSpPr>
          <p:nvPr>
            <p:ph type="subTitle" idx="1"/>
          </p:nvPr>
        </p:nvSpPr>
        <p:spPr>
          <a:xfrm>
            <a:off x="5460321" y="4804069"/>
            <a:ext cx="4087305" cy="1147863"/>
          </a:xfrm>
        </p:spPr>
        <p:txBody>
          <a:bodyPr anchor="t">
            <a:normAutofit/>
          </a:bodyPr>
          <a:lstStyle/>
          <a:p>
            <a:pPr algn="l"/>
            <a:r>
              <a:rPr lang="en-GB" sz="2000" b="1" dirty="0"/>
              <a:t>Presented by : Alankar Dhumal</a:t>
            </a:r>
          </a:p>
          <a:p>
            <a:pPr algn="l"/>
            <a:r>
              <a:rPr lang="en-GB" sz="2000" b="1" dirty="0"/>
              <a:t> Data Analytics Team</a:t>
            </a:r>
          </a:p>
        </p:txBody>
      </p:sp>
      <p:sp>
        <p:nvSpPr>
          <p:cNvPr id="18" name="Freeform: Shape 17">
            <a:extLst>
              <a:ext uri="{FF2B5EF4-FFF2-40B4-BE49-F238E27FC236}">
                <a16:creationId xmlns:a16="http://schemas.microsoft.com/office/drawing/2014/main" id="{D89834A7-FE19-4B39-8A89-CC86CCAA0111}"/>
              </a:ext>
            </a:extLst>
          </p:cNvPr>
          <p:cNvSpPr/>
          <p:nvPr/>
        </p:nvSpPr>
        <p:spPr>
          <a:xfrm>
            <a:off x="3039978" y="0"/>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Portfolio Project-4</a:t>
            </a:r>
            <a:endParaRPr lang="en-US" sz="2000" b="1" dirty="0">
              <a:solidFill>
                <a:schemeClr val="bg1"/>
              </a:solidFill>
            </a:endParaRPr>
          </a:p>
        </p:txBody>
      </p:sp>
    </p:spTree>
    <p:extLst>
      <p:ext uri="{BB962C8B-B14F-4D97-AF65-F5344CB8AC3E}">
        <p14:creationId xmlns:p14="http://schemas.microsoft.com/office/powerpoint/2010/main" val="699345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US" sz="2000" b="1" dirty="0">
                <a:solidFill>
                  <a:schemeClr val="bg1"/>
                </a:solidFill>
              </a:rPr>
              <a:t>Instacart Customer Profiling and Analysis</a:t>
            </a: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27</a:t>
            </a:fld>
            <a:endParaRPr lang="en-GB" dirty="0"/>
          </a:p>
        </p:txBody>
      </p:sp>
      <p:sp>
        <p:nvSpPr>
          <p:cNvPr id="9" name="Oval 8">
            <a:extLst>
              <a:ext uri="{FF2B5EF4-FFF2-40B4-BE49-F238E27FC236}">
                <a16:creationId xmlns:a16="http://schemas.microsoft.com/office/drawing/2014/main" id="{2D0AF627-160C-403E-9D5D-FEB76F94EA37}"/>
              </a:ext>
            </a:extLst>
          </p:cNvPr>
          <p:cNvSpPr/>
          <p:nvPr/>
        </p:nvSpPr>
        <p:spPr>
          <a:xfrm>
            <a:off x="533401" y="1226072"/>
            <a:ext cx="921756" cy="121547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FD5E101-7D4E-41FE-A725-DB032693F580}"/>
              </a:ext>
            </a:extLst>
          </p:cNvPr>
          <p:cNvSpPr/>
          <p:nvPr/>
        </p:nvSpPr>
        <p:spPr>
          <a:xfrm>
            <a:off x="533401" y="2884602"/>
            <a:ext cx="921756" cy="121547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peech Bubble: Rectangle 9">
            <a:extLst>
              <a:ext uri="{FF2B5EF4-FFF2-40B4-BE49-F238E27FC236}">
                <a16:creationId xmlns:a16="http://schemas.microsoft.com/office/drawing/2014/main" id="{B8ECCF7C-FD89-48F1-9489-D704B6F6AA0F}"/>
              </a:ext>
            </a:extLst>
          </p:cNvPr>
          <p:cNvSpPr/>
          <p:nvPr/>
        </p:nvSpPr>
        <p:spPr>
          <a:xfrm>
            <a:off x="2364949" y="900203"/>
            <a:ext cx="9617697" cy="1541340"/>
          </a:xfrm>
          <a:prstGeom prst="wedgeRectCallout">
            <a:avLst>
              <a:gd name="adj1" fmla="val -59918"/>
              <a:gd name="adj2" fmla="val -4980"/>
            </a:avLst>
          </a:prstGeom>
          <a:solidFill>
            <a:srgbClr val="00B050">
              <a:alpha val="15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GB" sz="2000" dirty="0">
                <a:solidFill>
                  <a:schemeClr val="tx1"/>
                </a:solidFill>
              </a:rPr>
              <a:t>Who is the client?</a:t>
            </a:r>
          </a:p>
          <a:p>
            <a:pPr algn="l"/>
            <a:r>
              <a:rPr lang="en-US" sz="2000" dirty="0">
                <a:solidFill>
                  <a:schemeClr val="tx1"/>
                </a:solidFill>
              </a:rPr>
              <a:t> Instacart is an online grocery store based in the USA that operates through an app</a:t>
            </a:r>
            <a:endParaRPr lang="en-GB" sz="20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83B89D3-C392-49AB-8668-72B15F5150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3401" y="4745809"/>
            <a:ext cx="884305" cy="1226072"/>
          </a:xfrm>
          <a:prstGeom prst="rect">
            <a:avLst/>
          </a:prstGeom>
        </p:spPr>
      </p:pic>
      <p:sp>
        <p:nvSpPr>
          <p:cNvPr id="14" name="Speech Bubble: Rectangle 13">
            <a:extLst>
              <a:ext uri="{FF2B5EF4-FFF2-40B4-BE49-F238E27FC236}">
                <a16:creationId xmlns:a16="http://schemas.microsoft.com/office/drawing/2014/main" id="{19CD2F49-F797-47AD-84A5-14290CABEB2E}"/>
              </a:ext>
            </a:extLst>
          </p:cNvPr>
          <p:cNvSpPr/>
          <p:nvPr/>
        </p:nvSpPr>
        <p:spPr>
          <a:xfrm>
            <a:off x="2364949" y="4697821"/>
            <a:ext cx="9617697" cy="1226072"/>
          </a:xfrm>
          <a:prstGeom prst="wedgeRectCallout">
            <a:avLst>
              <a:gd name="adj1" fmla="val -58698"/>
              <a:gd name="adj2" fmla="val -11657"/>
            </a:avLst>
          </a:prstGeom>
          <a:solidFill>
            <a:schemeClr val="accent6">
              <a:lumMod val="75000"/>
              <a:alpha val="43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p>
            <a:pPr algn="l"/>
            <a:r>
              <a:rPr lang="en-GB" sz="2000" dirty="0">
                <a:solidFill>
                  <a:schemeClr val="tx1"/>
                </a:solidFill>
              </a:rPr>
              <a:t>What are the datasets ?</a:t>
            </a:r>
          </a:p>
          <a:p>
            <a:pPr algn="l"/>
            <a:r>
              <a:rPr lang="en-US" sz="2000" dirty="0">
                <a:solidFill>
                  <a:schemeClr val="tx1"/>
                </a:solidFill>
              </a:rPr>
              <a:t>Instacart Dataset</a:t>
            </a:r>
          </a:p>
          <a:p>
            <a:pPr defTabSz="844550">
              <a:lnSpc>
                <a:spcPct val="90000"/>
              </a:lnSpc>
              <a:spcBef>
                <a:spcPct val="0"/>
              </a:spcBef>
              <a:spcAft>
                <a:spcPct val="35000"/>
              </a:spcAft>
            </a:pPr>
            <a:r>
              <a:rPr lang="en-GB" sz="2000" dirty="0">
                <a:solidFill>
                  <a:schemeClr val="tx1"/>
                </a:solidFill>
                <a:hlinkClick r:id="rId6"/>
              </a:rPr>
              <a:t>Download Link</a:t>
            </a:r>
            <a:endParaRPr lang="en-GB" sz="2000" dirty="0">
              <a:solidFill>
                <a:schemeClr val="tx1"/>
              </a:solidFill>
            </a:endParaRPr>
          </a:p>
          <a:p>
            <a:pPr defTabSz="844550">
              <a:lnSpc>
                <a:spcPct val="90000"/>
              </a:lnSpc>
              <a:spcBef>
                <a:spcPct val="0"/>
              </a:spcBef>
              <a:spcAft>
                <a:spcPct val="35000"/>
              </a:spcAft>
            </a:pPr>
            <a:endParaRPr lang="en-GB" sz="1400"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sp>
        <p:nvSpPr>
          <p:cNvPr id="13" name="Speech Bubble: Rectangle 12">
            <a:extLst>
              <a:ext uri="{FF2B5EF4-FFF2-40B4-BE49-F238E27FC236}">
                <a16:creationId xmlns:a16="http://schemas.microsoft.com/office/drawing/2014/main" id="{24B42E29-E80A-4B77-AE56-42D9894C3687}"/>
              </a:ext>
            </a:extLst>
          </p:cNvPr>
          <p:cNvSpPr/>
          <p:nvPr/>
        </p:nvSpPr>
        <p:spPr>
          <a:xfrm>
            <a:off x="2364949" y="2884602"/>
            <a:ext cx="9617698" cy="1215470"/>
          </a:xfrm>
          <a:prstGeom prst="wedgeRectCallout">
            <a:avLst>
              <a:gd name="adj1" fmla="val -60028"/>
              <a:gd name="adj2" fmla="val -4205"/>
            </a:avLst>
          </a:prstGeom>
          <a:solidFill>
            <a:srgbClr val="5B5B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GB" sz="2000" dirty="0">
                <a:solidFill>
                  <a:schemeClr val="tx1"/>
                </a:solidFill>
              </a:rPr>
              <a:t>What is the Objective?</a:t>
            </a:r>
          </a:p>
          <a:p>
            <a:pPr algn="l"/>
            <a:r>
              <a:rPr lang="en-GB" sz="2000" dirty="0">
                <a:solidFill>
                  <a:schemeClr val="tx1"/>
                </a:solidFill>
              </a:rPr>
              <a:t>Create customer profiles based on buying behaviour and demographics and analyse it to gain insights for marketing and sales teams </a:t>
            </a:r>
          </a:p>
          <a:p>
            <a:endParaRPr lang="en-GB" sz="2000" dirty="0">
              <a:solidFill>
                <a:schemeClr val="tx1"/>
              </a:solidFill>
            </a:endParaRPr>
          </a:p>
        </p:txBody>
      </p:sp>
    </p:spTree>
    <p:extLst>
      <p:ext uri="{BB962C8B-B14F-4D97-AF65-F5344CB8AC3E}">
        <p14:creationId xmlns:p14="http://schemas.microsoft.com/office/powerpoint/2010/main" val="879577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US" sz="2000" b="1" dirty="0">
                <a:solidFill>
                  <a:schemeClr val="bg1"/>
                </a:solidFill>
              </a:rPr>
              <a:t>Customer Profiles</a:t>
            </a:r>
          </a:p>
        </p:txBody>
      </p:sp>
      <p:grpSp>
        <p:nvGrpSpPr>
          <p:cNvPr id="44" name="Group 43">
            <a:extLst>
              <a:ext uri="{FF2B5EF4-FFF2-40B4-BE49-F238E27FC236}">
                <a16:creationId xmlns:a16="http://schemas.microsoft.com/office/drawing/2014/main" id="{EFD45C3B-ADB6-4217-ABB3-7D5D04740B33}"/>
              </a:ext>
            </a:extLst>
          </p:cNvPr>
          <p:cNvGrpSpPr/>
          <p:nvPr/>
        </p:nvGrpSpPr>
        <p:grpSpPr>
          <a:xfrm>
            <a:off x="266833" y="1036948"/>
            <a:ext cx="5137672" cy="1763082"/>
            <a:chOff x="266833" y="1036948"/>
            <a:chExt cx="5137672" cy="1763082"/>
          </a:xfrm>
        </p:grpSpPr>
        <p:sp>
          <p:nvSpPr>
            <p:cNvPr id="4" name="TextBox 3">
              <a:extLst>
                <a:ext uri="{FF2B5EF4-FFF2-40B4-BE49-F238E27FC236}">
                  <a16:creationId xmlns:a16="http://schemas.microsoft.com/office/drawing/2014/main" id="{EE014199-C9DC-48E7-8DEF-BA1D18561619}"/>
                </a:ext>
              </a:extLst>
            </p:cNvPr>
            <p:cNvSpPr txBox="1"/>
            <p:nvPr/>
          </p:nvSpPr>
          <p:spPr>
            <a:xfrm>
              <a:off x="268119" y="1036948"/>
              <a:ext cx="5106769" cy="369332"/>
            </a:xfrm>
            <a:prstGeom prst="rect">
              <a:avLst/>
            </a:prstGeom>
            <a:solidFill>
              <a:srgbClr val="0070C0"/>
            </a:solidFill>
          </p:spPr>
          <p:txBody>
            <a:bodyPr wrap="square" rtlCol="0">
              <a:spAutoFit/>
            </a:bodyPr>
            <a:lstStyle/>
            <a:p>
              <a:pPr algn="ctr"/>
              <a:r>
                <a:rPr lang="en-GB" dirty="0">
                  <a:solidFill>
                    <a:schemeClr val="bg1"/>
                  </a:solidFill>
                </a:rPr>
                <a:t>Middle Class Family</a:t>
              </a:r>
            </a:p>
          </p:txBody>
        </p:sp>
        <p:pic>
          <p:nvPicPr>
            <p:cNvPr id="17410" name="Picture 2" descr="30 Wedding Party Silhouette Clipart Clip Etsy - Silhouette Of A Married  Couple - Free Transparent PNG Download - PNGkey">
              <a:extLst>
                <a:ext uri="{FF2B5EF4-FFF2-40B4-BE49-F238E27FC236}">
                  <a16:creationId xmlns:a16="http://schemas.microsoft.com/office/drawing/2014/main" id="{95964AF0-08BE-4E8B-90CB-223D61898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2" y="2189110"/>
              <a:ext cx="242978" cy="28523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6EFF18D-B822-4EC7-B230-4628F9F3DEBF}"/>
                </a:ext>
              </a:extLst>
            </p:cNvPr>
            <p:cNvSpPr txBox="1"/>
            <p:nvPr/>
          </p:nvSpPr>
          <p:spPr>
            <a:xfrm>
              <a:off x="266834" y="1585002"/>
              <a:ext cx="677562"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dirty="0"/>
                <a:t>Age</a:t>
              </a:r>
            </a:p>
          </p:txBody>
        </p:sp>
        <p:sp>
          <p:nvSpPr>
            <p:cNvPr id="22" name="TextBox 21">
              <a:extLst>
                <a:ext uri="{FF2B5EF4-FFF2-40B4-BE49-F238E27FC236}">
                  <a16:creationId xmlns:a16="http://schemas.microsoft.com/office/drawing/2014/main" id="{2C42B3DE-45FF-4B56-9907-1D217EF61BD6}"/>
                </a:ext>
              </a:extLst>
            </p:cNvPr>
            <p:cNvSpPr txBox="1"/>
            <p:nvPr/>
          </p:nvSpPr>
          <p:spPr>
            <a:xfrm>
              <a:off x="266834" y="2227681"/>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Marital Status </a:t>
              </a:r>
            </a:p>
          </p:txBody>
        </p:sp>
        <p:sp>
          <p:nvSpPr>
            <p:cNvPr id="23" name="TextBox 22">
              <a:extLst>
                <a:ext uri="{FF2B5EF4-FFF2-40B4-BE49-F238E27FC236}">
                  <a16:creationId xmlns:a16="http://schemas.microsoft.com/office/drawing/2014/main" id="{B51654D1-6EE2-493E-A855-037EA126B3B4}"/>
                </a:ext>
              </a:extLst>
            </p:cNvPr>
            <p:cNvSpPr txBox="1"/>
            <p:nvPr/>
          </p:nvSpPr>
          <p:spPr>
            <a:xfrm>
              <a:off x="268119" y="1908940"/>
              <a:ext cx="797945"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Income</a:t>
              </a:r>
            </a:p>
          </p:txBody>
        </p:sp>
        <p:pic>
          <p:nvPicPr>
            <p:cNvPr id="24" name="Picture 23">
              <a:extLst>
                <a:ext uri="{FF2B5EF4-FFF2-40B4-BE49-F238E27FC236}">
                  <a16:creationId xmlns:a16="http://schemas.microsoft.com/office/drawing/2014/main" id="{27CB9B13-1421-403D-B3C6-58887A8E03E5}"/>
                </a:ext>
              </a:extLst>
            </p:cNvPr>
            <p:cNvPicPr>
              <a:picLocks noChangeAspect="1"/>
            </p:cNvPicPr>
            <p:nvPr/>
          </p:nvPicPr>
          <p:blipFill>
            <a:blip r:embed="rId3"/>
            <a:stretch>
              <a:fillRect/>
            </a:stretch>
          </p:blipFill>
          <p:spPr>
            <a:xfrm>
              <a:off x="1066064" y="1585002"/>
              <a:ext cx="4308824" cy="244126"/>
            </a:xfrm>
            <a:prstGeom prst="rect">
              <a:avLst/>
            </a:prstGeom>
          </p:spPr>
        </p:pic>
        <p:pic>
          <p:nvPicPr>
            <p:cNvPr id="26" name="Picture 25">
              <a:extLst>
                <a:ext uri="{FF2B5EF4-FFF2-40B4-BE49-F238E27FC236}">
                  <a16:creationId xmlns:a16="http://schemas.microsoft.com/office/drawing/2014/main" id="{22D98976-0D2C-4EDB-9E67-FFAC6A9C3179}"/>
                </a:ext>
              </a:extLst>
            </p:cNvPr>
            <p:cNvPicPr>
              <a:picLocks noChangeAspect="1"/>
            </p:cNvPicPr>
            <p:nvPr/>
          </p:nvPicPr>
          <p:blipFill>
            <a:blip r:embed="rId4"/>
            <a:stretch>
              <a:fillRect/>
            </a:stretch>
          </p:blipFill>
          <p:spPr>
            <a:xfrm>
              <a:off x="1461155" y="1933991"/>
              <a:ext cx="3943350" cy="219075"/>
            </a:xfrm>
            <a:prstGeom prst="rect">
              <a:avLst/>
            </a:prstGeom>
          </p:spPr>
        </p:pic>
        <p:sp>
          <p:nvSpPr>
            <p:cNvPr id="30" name="TextBox 29">
              <a:extLst>
                <a:ext uri="{FF2B5EF4-FFF2-40B4-BE49-F238E27FC236}">
                  <a16:creationId xmlns:a16="http://schemas.microsoft.com/office/drawing/2014/main" id="{AE56A916-D224-464D-9D85-F44362A5491C}"/>
                </a:ext>
              </a:extLst>
            </p:cNvPr>
            <p:cNvSpPr txBox="1"/>
            <p:nvPr/>
          </p:nvSpPr>
          <p:spPr>
            <a:xfrm>
              <a:off x="266833" y="2555904"/>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Kids? </a:t>
              </a:r>
            </a:p>
          </p:txBody>
        </p:sp>
        <p:pic>
          <p:nvPicPr>
            <p:cNvPr id="32" name="Picture 31" descr="Icon&#10;&#10;Description automatically generated">
              <a:extLst>
                <a:ext uri="{FF2B5EF4-FFF2-40B4-BE49-F238E27FC236}">
                  <a16:creationId xmlns:a16="http://schemas.microsoft.com/office/drawing/2014/main" id="{F2D078A3-1569-4C4D-8B7D-C7898BA7A73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42054" y="2604108"/>
              <a:ext cx="191033" cy="191033"/>
            </a:xfrm>
            <a:prstGeom prst="rect">
              <a:avLst/>
            </a:prstGeom>
          </p:spPr>
        </p:pic>
      </p:grpSp>
      <p:grpSp>
        <p:nvGrpSpPr>
          <p:cNvPr id="43" name="Group 42">
            <a:extLst>
              <a:ext uri="{FF2B5EF4-FFF2-40B4-BE49-F238E27FC236}">
                <a16:creationId xmlns:a16="http://schemas.microsoft.com/office/drawing/2014/main" id="{009DBF63-58CD-4159-9347-38402F9FFFA9}"/>
              </a:ext>
            </a:extLst>
          </p:cNvPr>
          <p:cNvGrpSpPr/>
          <p:nvPr/>
        </p:nvGrpSpPr>
        <p:grpSpPr>
          <a:xfrm>
            <a:off x="258974" y="2999291"/>
            <a:ext cx="5108055" cy="1763082"/>
            <a:chOff x="258974" y="2999291"/>
            <a:chExt cx="5108055" cy="1763082"/>
          </a:xfrm>
        </p:grpSpPr>
        <p:sp>
          <p:nvSpPr>
            <p:cNvPr id="33" name="TextBox 32">
              <a:extLst>
                <a:ext uri="{FF2B5EF4-FFF2-40B4-BE49-F238E27FC236}">
                  <a16:creationId xmlns:a16="http://schemas.microsoft.com/office/drawing/2014/main" id="{08DF6D9C-FB79-4F89-AF66-F6ED9B6094FB}"/>
                </a:ext>
              </a:extLst>
            </p:cNvPr>
            <p:cNvSpPr txBox="1"/>
            <p:nvPr/>
          </p:nvSpPr>
          <p:spPr>
            <a:xfrm>
              <a:off x="260260" y="2999291"/>
              <a:ext cx="5106769" cy="369332"/>
            </a:xfrm>
            <a:prstGeom prst="rect">
              <a:avLst/>
            </a:prstGeom>
            <a:solidFill>
              <a:srgbClr val="0070C0"/>
            </a:solidFill>
          </p:spPr>
          <p:txBody>
            <a:bodyPr wrap="square" rtlCol="0">
              <a:spAutoFit/>
            </a:bodyPr>
            <a:lstStyle/>
            <a:p>
              <a:pPr algn="ctr"/>
              <a:r>
                <a:rPr lang="en-GB" dirty="0">
                  <a:solidFill>
                    <a:schemeClr val="bg1"/>
                  </a:solidFill>
                </a:rPr>
                <a:t>Young Family</a:t>
              </a:r>
            </a:p>
          </p:txBody>
        </p:sp>
        <p:pic>
          <p:nvPicPr>
            <p:cNvPr id="34" name="Picture 2" descr="30 Wedding Party Silhouette Clipart Clip Etsy - Silhouette Of A Married  Couple - Free Transparent PNG Download - PNGkey">
              <a:extLst>
                <a:ext uri="{FF2B5EF4-FFF2-40B4-BE49-F238E27FC236}">
                  <a16:creationId xmlns:a16="http://schemas.microsoft.com/office/drawing/2014/main" id="{0EF4682C-EF52-4653-BA30-077A40F97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223" y="4151453"/>
              <a:ext cx="242978" cy="28523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A83284DB-DCC2-4350-87DC-09AE899F294C}"/>
                </a:ext>
              </a:extLst>
            </p:cNvPr>
            <p:cNvSpPr txBox="1"/>
            <p:nvPr/>
          </p:nvSpPr>
          <p:spPr>
            <a:xfrm>
              <a:off x="258975" y="3547345"/>
              <a:ext cx="677562"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dirty="0"/>
                <a:t>Age</a:t>
              </a:r>
            </a:p>
          </p:txBody>
        </p:sp>
        <p:sp>
          <p:nvSpPr>
            <p:cNvPr id="36" name="TextBox 35">
              <a:extLst>
                <a:ext uri="{FF2B5EF4-FFF2-40B4-BE49-F238E27FC236}">
                  <a16:creationId xmlns:a16="http://schemas.microsoft.com/office/drawing/2014/main" id="{BE7A0FFD-0640-4147-B961-E68C23E84D9F}"/>
                </a:ext>
              </a:extLst>
            </p:cNvPr>
            <p:cNvSpPr txBox="1"/>
            <p:nvPr/>
          </p:nvSpPr>
          <p:spPr>
            <a:xfrm>
              <a:off x="258975" y="4190024"/>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Marital Status </a:t>
              </a:r>
            </a:p>
          </p:txBody>
        </p:sp>
        <p:sp>
          <p:nvSpPr>
            <p:cNvPr id="37" name="TextBox 36">
              <a:extLst>
                <a:ext uri="{FF2B5EF4-FFF2-40B4-BE49-F238E27FC236}">
                  <a16:creationId xmlns:a16="http://schemas.microsoft.com/office/drawing/2014/main" id="{12C74615-E3EE-4B8B-8A4C-EACD11B2EBA2}"/>
                </a:ext>
              </a:extLst>
            </p:cNvPr>
            <p:cNvSpPr txBox="1"/>
            <p:nvPr/>
          </p:nvSpPr>
          <p:spPr>
            <a:xfrm>
              <a:off x="260260" y="3871283"/>
              <a:ext cx="797945"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Income</a:t>
              </a:r>
            </a:p>
          </p:txBody>
        </p:sp>
        <p:sp>
          <p:nvSpPr>
            <p:cNvPr id="40" name="TextBox 39">
              <a:extLst>
                <a:ext uri="{FF2B5EF4-FFF2-40B4-BE49-F238E27FC236}">
                  <a16:creationId xmlns:a16="http://schemas.microsoft.com/office/drawing/2014/main" id="{74E4D5AF-D2AE-42EE-AAE0-FB618BCE33EA}"/>
                </a:ext>
              </a:extLst>
            </p:cNvPr>
            <p:cNvSpPr txBox="1"/>
            <p:nvPr/>
          </p:nvSpPr>
          <p:spPr>
            <a:xfrm>
              <a:off x="258974" y="4518247"/>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Kids? </a:t>
              </a:r>
            </a:p>
          </p:txBody>
        </p:sp>
        <p:pic>
          <p:nvPicPr>
            <p:cNvPr id="41" name="Picture 40" descr="Icon&#10;&#10;Description automatically generated">
              <a:extLst>
                <a:ext uri="{FF2B5EF4-FFF2-40B4-BE49-F238E27FC236}">
                  <a16:creationId xmlns:a16="http://schemas.microsoft.com/office/drawing/2014/main" id="{F4B52302-99CC-46D4-A04F-553BD76BD20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34195" y="4566451"/>
              <a:ext cx="191033" cy="191033"/>
            </a:xfrm>
            <a:prstGeom prst="rect">
              <a:avLst/>
            </a:prstGeom>
          </p:spPr>
        </p:pic>
        <p:pic>
          <p:nvPicPr>
            <p:cNvPr id="28" name="Picture 27">
              <a:extLst>
                <a:ext uri="{FF2B5EF4-FFF2-40B4-BE49-F238E27FC236}">
                  <a16:creationId xmlns:a16="http://schemas.microsoft.com/office/drawing/2014/main" id="{654A9323-2836-4E02-BFBA-5C56F2DD921B}"/>
                </a:ext>
              </a:extLst>
            </p:cNvPr>
            <p:cNvPicPr>
              <a:picLocks noChangeAspect="1"/>
            </p:cNvPicPr>
            <p:nvPr/>
          </p:nvPicPr>
          <p:blipFill>
            <a:blip r:embed="rId7"/>
            <a:stretch>
              <a:fillRect/>
            </a:stretch>
          </p:blipFill>
          <p:spPr>
            <a:xfrm>
              <a:off x="1018488" y="3537669"/>
              <a:ext cx="4345950" cy="246229"/>
            </a:xfrm>
            <a:prstGeom prst="rect">
              <a:avLst/>
            </a:prstGeom>
          </p:spPr>
        </p:pic>
        <p:pic>
          <p:nvPicPr>
            <p:cNvPr id="42" name="Picture 41">
              <a:extLst>
                <a:ext uri="{FF2B5EF4-FFF2-40B4-BE49-F238E27FC236}">
                  <a16:creationId xmlns:a16="http://schemas.microsoft.com/office/drawing/2014/main" id="{C355ECFE-9BC2-4974-8DEF-19A05EC025AA}"/>
                </a:ext>
              </a:extLst>
            </p:cNvPr>
            <p:cNvPicPr>
              <a:picLocks noChangeAspect="1"/>
            </p:cNvPicPr>
            <p:nvPr/>
          </p:nvPicPr>
          <p:blipFill>
            <a:blip r:embed="rId8"/>
            <a:stretch>
              <a:fillRect/>
            </a:stretch>
          </p:blipFill>
          <p:spPr>
            <a:xfrm>
              <a:off x="1421088" y="3883808"/>
              <a:ext cx="3943350" cy="219075"/>
            </a:xfrm>
            <a:prstGeom prst="rect">
              <a:avLst/>
            </a:prstGeom>
          </p:spPr>
        </p:pic>
      </p:grpSp>
      <p:grpSp>
        <p:nvGrpSpPr>
          <p:cNvPr id="58" name="Group 57">
            <a:extLst>
              <a:ext uri="{FF2B5EF4-FFF2-40B4-BE49-F238E27FC236}">
                <a16:creationId xmlns:a16="http://schemas.microsoft.com/office/drawing/2014/main" id="{44D7CAF1-8D07-4810-AA03-559A0A51B53C}"/>
              </a:ext>
            </a:extLst>
          </p:cNvPr>
          <p:cNvGrpSpPr/>
          <p:nvPr/>
        </p:nvGrpSpPr>
        <p:grpSpPr>
          <a:xfrm>
            <a:off x="258974" y="4928454"/>
            <a:ext cx="5108055" cy="1763082"/>
            <a:chOff x="266833" y="1036948"/>
            <a:chExt cx="5108055" cy="1763082"/>
          </a:xfrm>
        </p:grpSpPr>
        <p:sp>
          <p:nvSpPr>
            <p:cNvPr id="59" name="TextBox 58">
              <a:extLst>
                <a:ext uri="{FF2B5EF4-FFF2-40B4-BE49-F238E27FC236}">
                  <a16:creationId xmlns:a16="http://schemas.microsoft.com/office/drawing/2014/main" id="{609009E8-20E4-47C9-9AA4-468D906EC700}"/>
                </a:ext>
              </a:extLst>
            </p:cNvPr>
            <p:cNvSpPr txBox="1"/>
            <p:nvPr/>
          </p:nvSpPr>
          <p:spPr>
            <a:xfrm>
              <a:off x="268119" y="1036948"/>
              <a:ext cx="5106769" cy="369332"/>
            </a:xfrm>
            <a:prstGeom prst="rect">
              <a:avLst/>
            </a:prstGeom>
            <a:solidFill>
              <a:srgbClr val="0070C0"/>
            </a:solidFill>
          </p:spPr>
          <p:txBody>
            <a:bodyPr wrap="square" rtlCol="0">
              <a:spAutoFit/>
            </a:bodyPr>
            <a:lstStyle/>
            <a:p>
              <a:pPr algn="ctr"/>
              <a:r>
                <a:rPr lang="en-GB" dirty="0">
                  <a:solidFill>
                    <a:schemeClr val="bg1"/>
                  </a:solidFill>
                </a:rPr>
                <a:t>Wealthy Family</a:t>
              </a:r>
            </a:p>
          </p:txBody>
        </p:sp>
        <p:pic>
          <p:nvPicPr>
            <p:cNvPr id="60" name="Picture 2" descr="30 Wedding Party Silhouette Clipart Clip Etsy - Silhouette Of A Married  Couple - Free Transparent PNG Download - PNGkey">
              <a:extLst>
                <a:ext uri="{FF2B5EF4-FFF2-40B4-BE49-F238E27FC236}">
                  <a16:creationId xmlns:a16="http://schemas.microsoft.com/office/drawing/2014/main" id="{C8F548CE-5151-4738-BEB6-2505F3DF9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2" y="2189110"/>
              <a:ext cx="242978" cy="28523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9150949A-D7EF-443C-8743-9F4E0C8AC8B4}"/>
                </a:ext>
              </a:extLst>
            </p:cNvPr>
            <p:cNvSpPr txBox="1"/>
            <p:nvPr/>
          </p:nvSpPr>
          <p:spPr>
            <a:xfrm>
              <a:off x="266834" y="1585002"/>
              <a:ext cx="677562"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dirty="0"/>
                <a:t>Age</a:t>
              </a:r>
            </a:p>
          </p:txBody>
        </p:sp>
        <p:sp>
          <p:nvSpPr>
            <p:cNvPr id="62" name="TextBox 61">
              <a:extLst>
                <a:ext uri="{FF2B5EF4-FFF2-40B4-BE49-F238E27FC236}">
                  <a16:creationId xmlns:a16="http://schemas.microsoft.com/office/drawing/2014/main" id="{6E68F4C5-9FE5-4693-B3FD-00B1AC697190}"/>
                </a:ext>
              </a:extLst>
            </p:cNvPr>
            <p:cNvSpPr txBox="1"/>
            <p:nvPr/>
          </p:nvSpPr>
          <p:spPr>
            <a:xfrm>
              <a:off x="266834" y="2227681"/>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Marital Status </a:t>
              </a:r>
            </a:p>
          </p:txBody>
        </p:sp>
        <p:sp>
          <p:nvSpPr>
            <p:cNvPr id="63" name="TextBox 62">
              <a:extLst>
                <a:ext uri="{FF2B5EF4-FFF2-40B4-BE49-F238E27FC236}">
                  <a16:creationId xmlns:a16="http://schemas.microsoft.com/office/drawing/2014/main" id="{DA341E27-26DC-4D58-8459-FB6DC9CC7058}"/>
                </a:ext>
              </a:extLst>
            </p:cNvPr>
            <p:cNvSpPr txBox="1"/>
            <p:nvPr/>
          </p:nvSpPr>
          <p:spPr>
            <a:xfrm>
              <a:off x="268119" y="1908940"/>
              <a:ext cx="797945"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Income</a:t>
              </a:r>
            </a:p>
          </p:txBody>
        </p:sp>
        <p:pic>
          <p:nvPicPr>
            <p:cNvPr id="64" name="Picture 63">
              <a:extLst>
                <a:ext uri="{FF2B5EF4-FFF2-40B4-BE49-F238E27FC236}">
                  <a16:creationId xmlns:a16="http://schemas.microsoft.com/office/drawing/2014/main" id="{F98B39B1-4965-4D92-980B-0A3759650E04}"/>
                </a:ext>
              </a:extLst>
            </p:cNvPr>
            <p:cNvPicPr>
              <a:picLocks noChangeAspect="1"/>
            </p:cNvPicPr>
            <p:nvPr/>
          </p:nvPicPr>
          <p:blipFill>
            <a:blip r:embed="rId3"/>
            <a:stretch>
              <a:fillRect/>
            </a:stretch>
          </p:blipFill>
          <p:spPr>
            <a:xfrm>
              <a:off x="1066064" y="1585002"/>
              <a:ext cx="4308824" cy="244126"/>
            </a:xfrm>
            <a:prstGeom prst="rect">
              <a:avLst/>
            </a:prstGeom>
          </p:spPr>
        </p:pic>
        <p:sp>
          <p:nvSpPr>
            <p:cNvPr id="66" name="TextBox 65">
              <a:extLst>
                <a:ext uri="{FF2B5EF4-FFF2-40B4-BE49-F238E27FC236}">
                  <a16:creationId xmlns:a16="http://schemas.microsoft.com/office/drawing/2014/main" id="{6E857187-55B8-44BC-ACC2-B04957EC6D47}"/>
                </a:ext>
              </a:extLst>
            </p:cNvPr>
            <p:cNvSpPr txBox="1"/>
            <p:nvPr/>
          </p:nvSpPr>
          <p:spPr>
            <a:xfrm>
              <a:off x="266833" y="2555904"/>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Kids? </a:t>
              </a:r>
            </a:p>
          </p:txBody>
        </p:sp>
        <p:pic>
          <p:nvPicPr>
            <p:cNvPr id="67" name="Picture 66" descr="Icon&#10;&#10;Description automatically generated">
              <a:extLst>
                <a:ext uri="{FF2B5EF4-FFF2-40B4-BE49-F238E27FC236}">
                  <a16:creationId xmlns:a16="http://schemas.microsoft.com/office/drawing/2014/main" id="{EAA73D3B-690E-45C5-BFDC-C8543E2829D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42054" y="2604108"/>
              <a:ext cx="191033" cy="191033"/>
            </a:xfrm>
            <a:prstGeom prst="rect">
              <a:avLst/>
            </a:prstGeom>
          </p:spPr>
        </p:pic>
      </p:grpSp>
      <p:pic>
        <p:nvPicPr>
          <p:cNvPr id="46" name="Picture 45">
            <a:extLst>
              <a:ext uri="{FF2B5EF4-FFF2-40B4-BE49-F238E27FC236}">
                <a16:creationId xmlns:a16="http://schemas.microsoft.com/office/drawing/2014/main" id="{88323303-A190-4601-B49F-5267F999D653}"/>
              </a:ext>
            </a:extLst>
          </p:cNvPr>
          <p:cNvPicPr>
            <a:picLocks noChangeAspect="1"/>
          </p:cNvPicPr>
          <p:nvPr/>
        </p:nvPicPr>
        <p:blipFill>
          <a:blip r:embed="rId9"/>
          <a:stretch>
            <a:fillRect/>
          </a:stretch>
        </p:blipFill>
        <p:spPr>
          <a:xfrm>
            <a:off x="1461155" y="5821052"/>
            <a:ext cx="3913733" cy="217430"/>
          </a:xfrm>
          <a:prstGeom prst="rect">
            <a:avLst/>
          </a:prstGeom>
        </p:spPr>
      </p:pic>
      <p:grpSp>
        <p:nvGrpSpPr>
          <p:cNvPr id="68" name="Group 67">
            <a:extLst>
              <a:ext uri="{FF2B5EF4-FFF2-40B4-BE49-F238E27FC236}">
                <a16:creationId xmlns:a16="http://schemas.microsoft.com/office/drawing/2014/main" id="{31DB42C0-21AD-437B-96B4-82CCD8B3D942}"/>
              </a:ext>
            </a:extLst>
          </p:cNvPr>
          <p:cNvGrpSpPr/>
          <p:nvPr/>
        </p:nvGrpSpPr>
        <p:grpSpPr>
          <a:xfrm>
            <a:off x="6460642" y="4416245"/>
            <a:ext cx="5108055" cy="1763082"/>
            <a:chOff x="6341623" y="1036948"/>
            <a:chExt cx="5108055" cy="1763082"/>
          </a:xfrm>
        </p:grpSpPr>
        <p:pic>
          <p:nvPicPr>
            <p:cNvPr id="31" name="Picture 30" descr="Icon&#10;&#10;Description automatically generated">
              <a:extLst>
                <a:ext uri="{FF2B5EF4-FFF2-40B4-BE49-F238E27FC236}">
                  <a16:creationId xmlns:a16="http://schemas.microsoft.com/office/drawing/2014/main" id="{EC48EB82-7213-449C-93DE-7D94BA77ECE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90872" y="2555904"/>
              <a:ext cx="244126" cy="244126"/>
            </a:xfrm>
            <a:prstGeom prst="rect">
              <a:avLst/>
            </a:prstGeom>
          </p:spPr>
        </p:pic>
        <p:grpSp>
          <p:nvGrpSpPr>
            <p:cNvPr id="70" name="Group 69">
              <a:extLst>
                <a:ext uri="{FF2B5EF4-FFF2-40B4-BE49-F238E27FC236}">
                  <a16:creationId xmlns:a16="http://schemas.microsoft.com/office/drawing/2014/main" id="{2A3A5C0D-45EA-490A-B498-865DEDF63E4F}"/>
                </a:ext>
              </a:extLst>
            </p:cNvPr>
            <p:cNvGrpSpPr/>
            <p:nvPr/>
          </p:nvGrpSpPr>
          <p:grpSpPr>
            <a:xfrm>
              <a:off x="6341623" y="1036948"/>
              <a:ext cx="5108055" cy="1763082"/>
              <a:chOff x="266833" y="1036948"/>
              <a:chExt cx="5108055" cy="1763082"/>
            </a:xfrm>
          </p:grpSpPr>
          <p:sp>
            <p:nvSpPr>
              <p:cNvPr id="71" name="TextBox 70">
                <a:extLst>
                  <a:ext uri="{FF2B5EF4-FFF2-40B4-BE49-F238E27FC236}">
                    <a16:creationId xmlns:a16="http://schemas.microsoft.com/office/drawing/2014/main" id="{DAAFB37D-B93B-46F2-A168-45F0CB968EFD}"/>
                  </a:ext>
                </a:extLst>
              </p:cNvPr>
              <p:cNvSpPr txBox="1"/>
              <p:nvPr/>
            </p:nvSpPr>
            <p:spPr>
              <a:xfrm>
                <a:off x="268119" y="1036948"/>
                <a:ext cx="5106769" cy="369332"/>
              </a:xfrm>
              <a:prstGeom prst="rect">
                <a:avLst/>
              </a:prstGeom>
              <a:solidFill>
                <a:srgbClr val="0070C0"/>
              </a:solidFill>
            </p:spPr>
            <p:txBody>
              <a:bodyPr wrap="square" rtlCol="0">
                <a:spAutoFit/>
              </a:bodyPr>
              <a:lstStyle/>
              <a:p>
                <a:pPr algn="ctr"/>
                <a:r>
                  <a:rPr lang="en-GB" dirty="0">
                    <a:solidFill>
                      <a:schemeClr val="bg1"/>
                    </a:solidFill>
                  </a:rPr>
                  <a:t>Young Single</a:t>
                </a:r>
              </a:p>
            </p:txBody>
          </p:sp>
          <p:sp>
            <p:nvSpPr>
              <p:cNvPr id="73" name="TextBox 72">
                <a:extLst>
                  <a:ext uri="{FF2B5EF4-FFF2-40B4-BE49-F238E27FC236}">
                    <a16:creationId xmlns:a16="http://schemas.microsoft.com/office/drawing/2014/main" id="{85959CF5-A17E-4803-9D04-F50658EC8D2B}"/>
                  </a:ext>
                </a:extLst>
              </p:cNvPr>
              <p:cNvSpPr txBox="1"/>
              <p:nvPr/>
            </p:nvSpPr>
            <p:spPr>
              <a:xfrm>
                <a:off x="266834" y="1585002"/>
                <a:ext cx="677562"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dirty="0"/>
                  <a:t>Age</a:t>
                </a:r>
              </a:p>
            </p:txBody>
          </p:sp>
          <p:sp>
            <p:nvSpPr>
              <p:cNvPr id="74" name="TextBox 73">
                <a:extLst>
                  <a:ext uri="{FF2B5EF4-FFF2-40B4-BE49-F238E27FC236}">
                    <a16:creationId xmlns:a16="http://schemas.microsoft.com/office/drawing/2014/main" id="{B5ABC676-E11F-4ED8-880C-AC5C5EDBEDB6}"/>
                  </a:ext>
                </a:extLst>
              </p:cNvPr>
              <p:cNvSpPr txBox="1"/>
              <p:nvPr/>
            </p:nvSpPr>
            <p:spPr>
              <a:xfrm>
                <a:off x="266834" y="2227681"/>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Marital Status </a:t>
                </a:r>
              </a:p>
            </p:txBody>
          </p:sp>
          <p:sp>
            <p:nvSpPr>
              <p:cNvPr id="75" name="TextBox 74">
                <a:extLst>
                  <a:ext uri="{FF2B5EF4-FFF2-40B4-BE49-F238E27FC236}">
                    <a16:creationId xmlns:a16="http://schemas.microsoft.com/office/drawing/2014/main" id="{CB3D194C-941C-44EE-BED6-C321951B4DD3}"/>
                  </a:ext>
                </a:extLst>
              </p:cNvPr>
              <p:cNvSpPr txBox="1"/>
              <p:nvPr/>
            </p:nvSpPr>
            <p:spPr>
              <a:xfrm>
                <a:off x="268119" y="1908940"/>
                <a:ext cx="797945"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Income</a:t>
                </a:r>
              </a:p>
            </p:txBody>
          </p:sp>
          <p:sp>
            <p:nvSpPr>
              <p:cNvPr id="78" name="TextBox 77">
                <a:extLst>
                  <a:ext uri="{FF2B5EF4-FFF2-40B4-BE49-F238E27FC236}">
                    <a16:creationId xmlns:a16="http://schemas.microsoft.com/office/drawing/2014/main" id="{CDBCBAC3-3B27-493D-A16B-2531644ED1E3}"/>
                  </a:ext>
                </a:extLst>
              </p:cNvPr>
              <p:cNvSpPr txBox="1"/>
              <p:nvPr/>
            </p:nvSpPr>
            <p:spPr>
              <a:xfrm>
                <a:off x="266833" y="2555904"/>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Kids? </a:t>
                </a:r>
              </a:p>
            </p:txBody>
          </p:sp>
        </p:grpSp>
        <p:pic>
          <p:nvPicPr>
            <p:cNvPr id="17414" name="Picture 6" descr="Single Marital Status Icon Clipart - Full Size Clipart (#5610808) -  PinClipart">
              <a:extLst>
                <a:ext uri="{FF2B5EF4-FFF2-40B4-BE49-F238E27FC236}">
                  <a16:creationId xmlns:a16="http://schemas.microsoft.com/office/drawing/2014/main" id="{4307FB8E-817B-4E02-82E9-5A36EAF322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1195" y="2064839"/>
              <a:ext cx="171726" cy="4069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76086FA4-CA9E-4DDB-8EA7-E7805E30D447}"/>
              </a:ext>
            </a:extLst>
          </p:cNvPr>
          <p:cNvGrpSpPr/>
          <p:nvPr/>
        </p:nvGrpSpPr>
        <p:grpSpPr>
          <a:xfrm>
            <a:off x="6463094" y="2121733"/>
            <a:ext cx="5108055" cy="1763082"/>
            <a:chOff x="6341623" y="1036948"/>
            <a:chExt cx="5108055" cy="1763082"/>
          </a:xfrm>
        </p:grpSpPr>
        <p:pic>
          <p:nvPicPr>
            <p:cNvPr id="85" name="Picture 4" descr="married divorced - Clip Art Library">
              <a:extLst>
                <a:ext uri="{FF2B5EF4-FFF2-40B4-BE49-F238E27FC236}">
                  <a16:creationId xmlns:a16="http://schemas.microsoft.com/office/drawing/2014/main" id="{B8BE80B7-62A9-4184-903B-A184B75A95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8081" y="2082253"/>
              <a:ext cx="609708" cy="456692"/>
            </a:xfrm>
            <a:prstGeom prst="rect">
              <a:avLst/>
            </a:prstGeom>
            <a:noFill/>
            <a:ln>
              <a:solidFill>
                <a:schemeClr val="lt1">
                  <a:hueOff val="0"/>
                  <a:satOff val="0"/>
                  <a:lumOff val="0"/>
                  <a:alpha val="24000"/>
                </a:schemeClr>
              </a:solidFill>
            </a:ln>
            <a:extLst>
              <a:ext uri="{909E8E84-426E-40DD-AFC4-6F175D3DCCD1}">
                <a14:hiddenFill xmlns:a14="http://schemas.microsoft.com/office/drawing/2010/main">
                  <a:solidFill>
                    <a:srgbClr val="FFFFFF"/>
                  </a:solidFill>
                </a14:hiddenFill>
              </a:ext>
            </a:extLst>
          </p:spPr>
        </p:pic>
        <p:pic>
          <p:nvPicPr>
            <p:cNvPr id="86" name="Picture 85" descr="Icon&#10;&#10;Description automatically generated">
              <a:extLst>
                <a:ext uri="{FF2B5EF4-FFF2-40B4-BE49-F238E27FC236}">
                  <a16:creationId xmlns:a16="http://schemas.microsoft.com/office/drawing/2014/main" id="{207F5AB1-136D-4CD3-8C71-42D894D0ECF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90872" y="2555904"/>
              <a:ext cx="244126" cy="244126"/>
            </a:xfrm>
            <a:prstGeom prst="rect">
              <a:avLst/>
            </a:prstGeom>
          </p:spPr>
        </p:pic>
        <p:grpSp>
          <p:nvGrpSpPr>
            <p:cNvPr id="87" name="Group 86">
              <a:extLst>
                <a:ext uri="{FF2B5EF4-FFF2-40B4-BE49-F238E27FC236}">
                  <a16:creationId xmlns:a16="http://schemas.microsoft.com/office/drawing/2014/main" id="{B7A273B4-2F56-4988-B792-1B0613950B25}"/>
                </a:ext>
              </a:extLst>
            </p:cNvPr>
            <p:cNvGrpSpPr/>
            <p:nvPr/>
          </p:nvGrpSpPr>
          <p:grpSpPr>
            <a:xfrm>
              <a:off x="6341623" y="1036948"/>
              <a:ext cx="5108055" cy="1763082"/>
              <a:chOff x="266833" y="1036948"/>
              <a:chExt cx="5108055" cy="1763082"/>
            </a:xfrm>
          </p:grpSpPr>
          <p:sp>
            <p:nvSpPr>
              <p:cNvPr id="91" name="TextBox 90">
                <a:extLst>
                  <a:ext uri="{FF2B5EF4-FFF2-40B4-BE49-F238E27FC236}">
                    <a16:creationId xmlns:a16="http://schemas.microsoft.com/office/drawing/2014/main" id="{D97B8D75-AC56-47DB-850F-57C1778336A9}"/>
                  </a:ext>
                </a:extLst>
              </p:cNvPr>
              <p:cNvSpPr txBox="1"/>
              <p:nvPr/>
            </p:nvSpPr>
            <p:spPr>
              <a:xfrm>
                <a:off x="268119" y="1036948"/>
                <a:ext cx="5106769" cy="369332"/>
              </a:xfrm>
              <a:prstGeom prst="rect">
                <a:avLst/>
              </a:prstGeom>
              <a:solidFill>
                <a:srgbClr val="0070C0"/>
              </a:solidFill>
            </p:spPr>
            <p:txBody>
              <a:bodyPr wrap="square" rtlCol="0">
                <a:spAutoFit/>
              </a:bodyPr>
              <a:lstStyle/>
              <a:p>
                <a:pPr algn="ctr"/>
                <a:r>
                  <a:rPr lang="en-GB" dirty="0">
                    <a:solidFill>
                      <a:schemeClr val="bg1"/>
                    </a:solidFill>
                  </a:rPr>
                  <a:t>Senior Single</a:t>
                </a:r>
              </a:p>
            </p:txBody>
          </p:sp>
          <p:sp>
            <p:nvSpPr>
              <p:cNvPr id="92" name="TextBox 91">
                <a:extLst>
                  <a:ext uri="{FF2B5EF4-FFF2-40B4-BE49-F238E27FC236}">
                    <a16:creationId xmlns:a16="http://schemas.microsoft.com/office/drawing/2014/main" id="{9E125F0E-DF66-4554-AA04-F17C9F6B9037}"/>
                  </a:ext>
                </a:extLst>
              </p:cNvPr>
              <p:cNvSpPr txBox="1"/>
              <p:nvPr/>
            </p:nvSpPr>
            <p:spPr>
              <a:xfrm>
                <a:off x="266834" y="1585002"/>
                <a:ext cx="677562"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dirty="0"/>
                  <a:t>Age</a:t>
                </a:r>
              </a:p>
            </p:txBody>
          </p:sp>
          <p:sp>
            <p:nvSpPr>
              <p:cNvPr id="93" name="TextBox 92">
                <a:extLst>
                  <a:ext uri="{FF2B5EF4-FFF2-40B4-BE49-F238E27FC236}">
                    <a16:creationId xmlns:a16="http://schemas.microsoft.com/office/drawing/2014/main" id="{D31675FB-D4B0-42C0-993E-4E24682DB330}"/>
                  </a:ext>
                </a:extLst>
              </p:cNvPr>
              <p:cNvSpPr txBox="1"/>
              <p:nvPr/>
            </p:nvSpPr>
            <p:spPr>
              <a:xfrm>
                <a:off x="266834" y="2227681"/>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Marital Status </a:t>
                </a:r>
              </a:p>
            </p:txBody>
          </p:sp>
          <p:sp>
            <p:nvSpPr>
              <p:cNvPr id="94" name="TextBox 93">
                <a:extLst>
                  <a:ext uri="{FF2B5EF4-FFF2-40B4-BE49-F238E27FC236}">
                    <a16:creationId xmlns:a16="http://schemas.microsoft.com/office/drawing/2014/main" id="{D7148BB5-3C2E-4F49-AF7C-583A59C08CFF}"/>
                  </a:ext>
                </a:extLst>
              </p:cNvPr>
              <p:cNvSpPr txBox="1"/>
              <p:nvPr/>
            </p:nvSpPr>
            <p:spPr>
              <a:xfrm>
                <a:off x="268119" y="1908940"/>
                <a:ext cx="797945"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Income</a:t>
                </a:r>
              </a:p>
            </p:txBody>
          </p:sp>
          <p:pic>
            <p:nvPicPr>
              <p:cNvPr id="95" name="Picture 94">
                <a:extLst>
                  <a:ext uri="{FF2B5EF4-FFF2-40B4-BE49-F238E27FC236}">
                    <a16:creationId xmlns:a16="http://schemas.microsoft.com/office/drawing/2014/main" id="{F5D66786-9F56-4140-94B3-7ACDE1AA15AA}"/>
                  </a:ext>
                </a:extLst>
              </p:cNvPr>
              <p:cNvPicPr>
                <a:picLocks noChangeAspect="1"/>
              </p:cNvPicPr>
              <p:nvPr/>
            </p:nvPicPr>
            <p:blipFill>
              <a:blip r:embed="rId3"/>
              <a:stretch>
                <a:fillRect/>
              </a:stretch>
            </p:blipFill>
            <p:spPr>
              <a:xfrm>
                <a:off x="1066064" y="1585002"/>
                <a:ext cx="4308824" cy="244126"/>
              </a:xfrm>
              <a:prstGeom prst="rect">
                <a:avLst/>
              </a:prstGeom>
            </p:spPr>
          </p:pic>
          <p:sp>
            <p:nvSpPr>
              <p:cNvPr id="96" name="TextBox 95">
                <a:extLst>
                  <a:ext uri="{FF2B5EF4-FFF2-40B4-BE49-F238E27FC236}">
                    <a16:creationId xmlns:a16="http://schemas.microsoft.com/office/drawing/2014/main" id="{D24AAAF4-4296-4E4C-9CB2-889282277E51}"/>
                  </a:ext>
                </a:extLst>
              </p:cNvPr>
              <p:cNvSpPr txBox="1"/>
              <p:nvPr/>
            </p:nvSpPr>
            <p:spPr>
              <a:xfrm>
                <a:off x="266833" y="2555904"/>
                <a:ext cx="1194321" cy="244126"/>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Kids? </a:t>
                </a:r>
              </a:p>
            </p:txBody>
          </p:sp>
        </p:grpSp>
        <p:pic>
          <p:nvPicPr>
            <p:cNvPr id="88" name="Picture 6" descr="Single Marital Status Icon Clipart - Full Size Clipart (#5610808) -  PinClipart">
              <a:extLst>
                <a:ext uri="{FF2B5EF4-FFF2-40B4-BE49-F238E27FC236}">
                  <a16:creationId xmlns:a16="http://schemas.microsoft.com/office/drawing/2014/main" id="{E5165627-FBD4-47A1-B101-0165483481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01077" y="2107115"/>
              <a:ext cx="171726" cy="40696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Computer Icons Marriage Clip Art - Marriage Icon Png, Transparent Png ,  Transparent Png Image - PNGitem">
              <a:extLst>
                <a:ext uri="{FF2B5EF4-FFF2-40B4-BE49-F238E27FC236}">
                  <a16:creationId xmlns:a16="http://schemas.microsoft.com/office/drawing/2014/main" id="{78F12F92-CBB0-4F1C-BE82-54B1CF94F7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31040" y="2097461"/>
              <a:ext cx="338088" cy="416751"/>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948BF9F6-6CE9-42AE-86AA-A5D9407F0EB8}"/>
                </a:ext>
              </a:extLst>
            </p:cNvPr>
            <p:cNvSpPr/>
            <p:nvPr/>
          </p:nvSpPr>
          <p:spPr>
            <a:xfrm>
              <a:off x="9100084" y="2153066"/>
              <a:ext cx="152697" cy="3007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x</a:t>
              </a:r>
            </a:p>
          </p:txBody>
        </p:sp>
      </p:grpSp>
      <p:pic>
        <p:nvPicPr>
          <p:cNvPr id="97" name="Picture 96">
            <a:extLst>
              <a:ext uri="{FF2B5EF4-FFF2-40B4-BE49-F238E27FC236}">
                <a16:creationId xmlns:a16="http://schemas.microsoft.com/office/drawing/2014/main" id="{77D9EB90-11BF-40D9-8B25-752971E4BFD2}"/>
              </a:ext>
            </a:extLst>
          </p:cNvPr>
          <p:cNvPicPr>
            <a:picLocks noChangeAspect="1"/>
          </p:cNvPicPr>
          <p:nvPr/>
        </p:nvPicPr>
        <p:blipFill>
          <a:blip r:embed="rId7"/>
          <a:stretch>
            <a:fillRect/>
          </a:stretch>
        </p:blipFill>
        <p:spPr>
          <a:xfrm>
            <a:off x="7259873" y="4950048"/>
            <a:ext cx="4345950" cy="246229"/>
          </a:xfrm>
          <a:prstGeom prst="rect">
            <a:avLst/>
          </a:prstGeom>
        </p:spPr>
      </p:pic>
    </p:spTree>
    <p:extLst>
      <p:ext uri="{BB962C8B-B14F-4D97-AF65-F5344CB8AC3E}">
        <p14:creationId xmlns:p14="http://schemas.microsoft.com/office/powerpoint/2010/main" val="1519749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16559" y="233686"/>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US" sz="2000" b="1" dirty="0">
                <a:solidFill>
                  <a:schemeClr val="bg1"/>
                </a:solidFill>
              </a:rPr>
              <a:t>Customer Profiles-Region wise Distribution</a:t>
            </a:r>
          </a:p>
        </p:txBody>
      </p:sp>
      <p:pic>
        <p:nvPicPr>
          <p:cNvPr id="56" name="Picture 55">
            <a:extLst>
              <a:ext uri="{FF2B5EF4-FFF2-40B4-BE49-F238E27FC236}">
                <a16:creationId xmlns:a16="http://schemas.microsoft.com/office/drawing/2014/main" id="{B9AB3BBD-F8A4-4431-9497-CC1757DDF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74" y="1366787"/>
            <a:ext cx="12030967" cy="4807235"/>
          </a:xfrm>
          <a:prstGeom prst="rect">
            <a:avLst/>
          </a:prstGeom>
        </p:spPr>
      </p:pic>
    </p:spTree>
    <p:extLst>
      <p:ext uri="{BB962C8B-B14F-4D97-AF65-F5344CB8AC3E}">
        <p14:creationId xmlns:p14="http://schemas.microsoft.com/office/powerpoint/2010/main" val="236291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BAE3576-994D-4F66-BC16-3FF777DABF5C}"/>
              </a:ext>
            </a:extLst>
          </p:cNvPr>
          <p:cNvSpPr/>
          <p:nvPr/>
        </p:nvSpPr>
        <p:spPr>
          <a:xfrm>
            <a:off x="199505" y="249383"/>
            <a:ext cx="11812386" cy="573578"/>
          </a:xfrm>
          <a:prstGeom prst="round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Visualization Skills</a:t>
            </a:r>
            <a:endParaRPr lang="en-US" sz="2000" b="1" dirty="0">
              <a:solidFill>
                <a:schemeClr val="bg1"/>
              </a:solidFill>
            </a:endParaRPr>
          </a:p>
        </p:txBody>
      </p:sp>
      <p:grpSp>
        <p:nvGrpSpPr>
          <p:cNvPr id="4" name="Group 3">
            <a:extLst>
              <a:ext uri="{FF2B5EF4-FFF2-40B4-BE49-F238E27FC236}">
                <a16:creationId xmlns:a16="http://schemas.microsoft.com/office/drawing/2014/main" id="{EDE4281A-C6BD-4394-A6EA-A2E43B2F306E}"/>
              </a:ext>
            </a:extLst>
          </p:cNvPr>
          <p:cNvGrpSpPr/>
          <p:nvPr/>
        </p:nvGrpSpPr>
        <p:grpSpPr>
          <a:xfrm>
            <a:off x="3148887" y="2153956"/>
            <a:ext cx="5787159" cy="2671607"/>
            <a:chOff x="3148887" y="2153956"/>
            <a:chExt cx="5787159" cy="2671607"/>
          </a:xfrm>
        </p:grpSpPr>
        <p:sp>
          <p:nvSpPr>
            <p:cNvPr id="5" name="Oval 4">
              <a:extLst>
                <a:ext uri="{FF2B5EF4-FFF2-40B4-BE49-F238E27FC236}">
                  <a16:creationId xmlns:a16="http://schemas.microsoft.com/office/drawing/2014/main" id="{F49FFA8C-ADE3-423C-AC64-98BA7CCA820B}"/>
                </a:ext>
              </a:extLst>
            </p:cNvPr>
            <p:cNvSpPr/>
            <p:nvPr/>
          </p:nvSpPr>
          <p:spPr>
            <a:xfrm>
              <a:off x="4655127" y="2716908"/>
              <a:ext cx="2740060" cy="1377915"/>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400" dirty="0"/>
                <a:t>Visualization Skills</a:t>
              </a:r>
            </a:p>
          </p:txBody>
        </p:sp>
        <p:sp>
          <p:nvSpPr>
            <p:cNvPr id="6" name="Arrow: Right 5">
              <a:extLst>
                <a:ext uri="{FF2B5EF4-FFF2-40B4-BE49-F238E27FC236}">
                  <a16:creationId xmlns:a16="http://schemas.microsoft.com/office/drawing/2014/main" id="{DE7E99E4-E166-4720-9FA5-6EF660588056}"/>
                </a:ext>
              </a:extLst>
            </p:cNvPr>
            <p:cNvSpPr/>
            <p:nvPr/>
          </p:nvSpPr>
          <p:spPr>
            <a:xfrm rot="16200000">
              <a:off x="5737904" y="4228354"/>
              <a:ext cx="730741" cy="463678"/>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A6E988B4-3AAC-4B86-BF41-17A8C2148E6B}"/>
                </a:ext>
              </a:extLst>
            </p:cNvPr>
            <p:cNvGrpSpPr/>
            <p:nvPr/>
          </p:nvGrpSpPr>
          <p:grpSpPr>
            <a:xfrm>
              <a:off x="3148887" y="2155507"/>
              <a:ext cx="2243200" cy="2478929"/>
              <a:chOff x="3148887" y="2155507"/>
              <a:chExt cx="2243200" cy="2478929"/>
            </a:xfrm>
          </p:grpSpPr>
          <p:sp>
            <p:nvSpPr>
              <p:cNvPr id="12" name="Arrow: Right 11">
                <a:extLst>
                  <a:ext uri="{FF2B5EF4-FFF2-40B4-BE49-F238E27FC236}">
                    <a16:creationId xmlns:a16="http://schemas.microsoft.com/office/drawing/2014/main" id="{04F49387-02A2-4504-BD22-A58B51AAFEBA}"/>
                  </a:ext>
                </a:extLst>
              </p:cNvPr>
              <p:cNvSpPr/>
              <p:nvPr/>
            </p:nvSpPr>
            <p:spPr>
              <a:xfrm>
                <a:off x="3148887" y="3142216"/>
                <a:ext cx="1506240"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A30A6B31-5456-4DC9-9120-9CA5D91AEE31}"/>
                  </a:ext>
                </a:extLst>
              </p:cNvPr>
              <p:cNvSpPr/>
              <p:nvPr/>
            </p:nvSpPr>
            <p:spPr>
              <a:xfrm rot="19246624">
                <a:off x="4020612" y="4149804"/>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09C50822-7D8A-4CA8-8D4D-497AF8EC36B4}"/>
                  </a:ext>
                </a:extLst>
              </p:cNvPr>
              <p:cNvSpPr/>
              <p:nvPr/>
            </p:nvSpPr>
            <p:spPr>
              <a:xfrm rot="2353376" flipV="1">
                <a:off x="4020612" y="2155507"/>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0874D212-4473-4F3D-91A8-AD1432DCCAEB}"/>
                </a:ext>
              </a:extLst>
            </p:cNvPr>
            <p:cNvGrpSpPr/>
            <p:nvPr/>
          </p:nvGrpSpPr>
          <p:grpSpPr>
            <a:xfrm flipH="1">
              <a:off x="6869152" y="2153956"/>
              <a:ext cx="2066894" cy="2478929"/>
              <a:chOff x="3325193" y="2155507"/>
              <a:chExt cx="2066894" cy="2478929"/>
            </a:xfrm>
          </p:grpSpPr>
          <p:sp>
            <p:nvSpPr>
              <p:cNvPr id="9" name="Arrow: Right 8">
                <a:extLst>
                  <a:ext uri="{FF2B5EF4-FFF2-40B4-BE49-F238E27FC236}">
                    <a16:creationId xmlns:a16="http://schemas.microsoft.com/office/drawing/2014/main" id="{A2D4FF90-E793-4A2F-9640-C5173A1DFAC9}"/>
                  </a:ext>
                </a:extLst>
              </p:cNvPr>
              <p:cNvSpPr/>
              <p:nvPr/>
            </p:nvSpPr>
            <p:spPr>
              <a:xfrm>
                <a:off x="3325193" y="3151105"/>
                <a:ext cx="1506240"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80DD3E08-E785-4871-8B28-091DD12B69A8}"/>
                  </a:ext>
                </a:extLst>
              </p:cNvPr>
              <p:cNvSpPr/>
              <p:nvPr/>
            </p:nvSpPr>
            <p:spPr>
              <a:xfrm rot="19246624">
                <a:off x="4020612" y="4149804"/>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D6FD854F-5ABA-4CC5-A09C-C5178C8BF935}"/>
                  </a:ext>
                </a:extLst>
              </p:cNvPr>
              <p:cNvSpPr/>
              <p:nvPr/>
            </p:nvSpPr>
            <p:spPr>
              <a:xfrm rot="2353376" flipV="1">
                <a:off x="4020612" y="2155507"/>
                <a:ext cx="1371475" cy="484632"/>
              </a:xfrm>
              <a:prstGeom prst="rightArrow">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 name="Picture 2" descr="Chart, bar chart, histogram&#10;&#10;Description automatically generated">
            <a:extLst>
              <a:ext uri="{FF2B5EF4-FFF2-40B4-BE49-F238E27FC236}">
                <a16:creationId xmlns:a16="http://schemas.microsoft.com/office/drawing/2014/main" id="{20D41192-2DE2-4D2B-B1C7-4AEB33EB4B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4984" y="1218222"/>
            <a:ext cx="1656904" cy="1242678"/>
          </a:xfrm>
          <a:prstGeom prst="rect">
            <a:avLst/>
          </a:prstGeom>
        </p:spPr>
      </p:pic>
      <p:pic>
        <p:nvPicPr>
          <p:cNvPr id="18" name="Picture 17" descr="Chart, pie chart&#10;&#10;Description automatically generated">
            <a:extLst>
              <a:ext uri="{FF2B5EF4-FFF2-40B4-BE49-F238E27FC236}">
                <a16:creationId xmlns:a16="http://schemas.microsoft.com/office/drawing/2014/main" id="{32AB5BA2-0542-4CC9-B19E-98B113DFA12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31058" y="2883459"/>
            <a:ext cx="1299799" cy="1002145"/>
          </a:xfrm>
          <a:prstGeom prst="rect">
            <a:avLst/>
          </a:prstGeom>
        </p:spPr>
      </p:pic>
      <p:pic>
        <p:nvPicPr>
          <p:cNvPr id="33" name="Picture 32">
            <a:extLst>
              <a:ext uri="{FF2B5EF4-FFF2-40B4-BE49-F238E27FC236}">
                <a16:creationId xmlns:a16="http://schemas.microsoft.com/office/drawing/2014/main" id="{997EF1D9-32E6-41C0-A81E-7C1C694C0850}"/>
              </a:ext>
            </a:extLst>
          </p:cNvPr>
          <p:cNvPicPr>
            <a:picLocks noChangeAspect="1"/>
          </p:cNvPicPr>
          <p:nvPr/>
        </p:nvPicPr>
        <p:blipFill>
          <a:blip r:embed="rId6"/>
          <a:stretch>
            <a:fillRect/>
          </a:stretch>
        </p:blipFill>
        <p:spPr>
          <a:xfrm>
            <a:off x="8182926" y="1219355"/>
            <a:ext cx="1760010" cy="1046020"/>
          </a:xfrm>
          <a:prstGeom prst="rect">
            <a:avLst/>
          </a:prstGeom>
        </p:spPr>
      </p:pic>
      <p:pic>
        <p:nvPicPr>
          <p:cNvPr id="35" name="Picture 34" descr="A picture containing diagram&#10;&#10;Description automatically generated">
            <a:extLst>
              <a:ext uri="{FF2B5EF4-FFF2-40B4-BE49-F238E27FC236}">
                <a16:creationId xmlns:a16="http://schemas.microsoft.com/office/drawing/2014/main" id="{8D8DE936-6008-4CB5-83D0-3CE43EC4F72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67365" y="4846442"/>
            <a:ext cx="2343498" cy="1242678"/>
          </a:xfrm>
          <a:prstGeom prst="rect">
            <a:avLst/>
          </a:prstGeom>
        </p:spPr>
      </p:pic>
      <p:pic>
        <p:nvPicPr>
          <p:cNvPr id="38" name="Picture 37">
            <a:extLst>
              <a:ext uri="{FF2B5EF4-FFF2-40B4-BE49-F238E27FC236}">
                <a16:creationId xmlns:a16="http://schemas.microsoft.com/office/drawing/2014/main" id="{FED92EC2-A1B0-4D3E-BEE1-A1E68EDAB9DF}"/>
              </a:ext>
            </a:extLst>
          </p:cNvPr>
          <p:cNvPicPr>
            <a:picLocks noChangeAspect="1"/>
          </p:cNvPicPr>
          <p:nvPr/>
        </p:nvPicPr>
        <p:blipFill>
          <a:blip r:embed="rId9"/>
          <a:stretch>
            <a:fillRect/>
          </a:stretch>
        </p:blipFill>
        <p:spPr>
          <a:xfrm>
            <a:off x="2501917" y="4566920"/>
            <a:ext cx="1383037" cy="1391553"/>
          </a:xfrm>
          <a:prstGeom prst="rect">
            <a:avLst/>
          </a:prstGeom>
        </p:spPr>
      </p:pic>
      <p:pic>
        <p:nvPicPr>
          <p:cNvPr id="39" name="Picture 38">
            <a:extLst>
              <a:ext uri="{FF2B5EF4-FFF2-40B4-BE49-F238E27FC236}">
                <a16:creationId xmlns:a16="http://schemas.microsoft.com/office/drawing/2014/main" id="{BC84819D-0465-4FFA-BF00-2E6188099348}"/>
              </a:ext>
            </a:extLst>
          </p:cNvPr>
          <p:cNvPicPr>
            <a:picLocks noChangeAspect="1"/>
          </p:cNvPicPr>
          <p:nvPr/>
        </p:nvPicPr>
        <p:blipFill>
          <a:blip r:embed="rId10"/>
          <a:stretch>
            <a:fillRect/>
          </a:stretch>
        </p:blipFill>
        <p:spPr>
          <a:xfrm>
            <a:off x="8970665" y="2711070"/>
            <a:ext cx="1341767" cy="1346921"/>
          </a:xfrm>
          <a:prstGeom prst="rect">
            <a:avLst/>
          </a:prstGeom>
        </p:spPr>
      </p:pic>
      <p:pic>
        <p:nvPicPr>
          <p:cNvPr id="41" name="Picture 40">
            <a:extLst>
              <a:ext uri="{FF2B5EF4-FFF2-40B4-BE49-F238E27FC236}">
                <a16:creationId xmlns:a16="http://schemas.microsoft.com/office/drawing/2014/main" id="{4C2964D9-3562-476B-8FEC-02839094F4A0}"/>
              </a:ext>
            </a:extLst>
          </p:cNvPr>
          <p:cNvPicPr>
            <a:picLocks noChangeAspect="1"/>
          </p:cNvPicPr>
          <p:nvPr/>
        </p:nvPicPr>
        <p:blipFill>
          <a:blip r:embed="rId11"/>
          <a:stretch>
            <a:fillRect/>
          </a:stretch>
        </p:blipFill>
        <p:spPr>
          <a:xfrm>
            <a:off x="8211192" y="4523343"/>
            <a:ext cx="1383037" cy="1104429"/>
          </a:xfrm>
          <a:prstGeom prst="rect">
            <a:avLst/>
          </a:prstGeom>
        </p:spPr>
      </p:pic>
      <p:sp>
        <p:nvSpPr>
          <p:cNvPr id="42" name="TextBox 41">
            <a:extLst>
              <a:ext uri="{FF2B5EF4-FFF2-40B4-BE49-F238E27FC236}">
                <a16:creationId xmlns:a16="http://schemas.microsoft.com/office/drawing/2014/main" id="{C59BE0FE-A70E-4596-943D-C52B6A6E4DD4}"/>
              </a:ext>
            </a:extLst>
          </p:cNvPr>
          <p:cNvSpPr txBox="1"/>
          <p:nvPr/>
        </p:nvSpPr>
        <p:spPr>
          <a:xfrm>
            <a:off x="2580957" y="2336529"/>
            <a:ext cx="1299799" cy="369332"/>
          </a:xfrm>
          <a:prstGeom prst="rect">
            <a:avLst/>
          </a:prstGeom>
          <a:noFill/>
        </p:spPr>
        <p:txBody>
          <a:bodyPr wrap="square" rtlCol="0">
            <a:spAutoFit/>
          </a:bodyPr>
          <a:lstStyle/>
          <a:p>
            <a:r>
              <a:rPr lang="en-GB" b="1" dirty="0"/>
              <a:t>Histograms</a:t>
            </a:r>
          </a:p>
        </p:txBody>
      </p:sp>
      <p:sp>
        <p:nvSpPr>
          <p:cNvPr id="44" name="TextBox 43">
            <a:extLst>
              <a:ext uri="{FF2B5EF4-FFF2-40B4-BE49-F238E27FC236}">
                <a16:creationId xmlns:a16="http://schemas.microsoft.com/office/drawing/2014/main" id="{83C47D1F-0F1B-426B-B744-33511B9C5F40}"/>
              </a:ext>
            </a:extLst>
          </p:cNvPr>
          <p:cNvSpPr txBox="1"/>
          <p:nvPr/>
        </p:nvSpPr>
        <p:spPr>
          <a:xfrm>
            <a:off x="1986521" y="3769230"/>
            <a:ext cx="1299799" cy="369332"/>
          </a:xfrm>
          <a:prstGeom prst="rect">
            <a:avLst/>
          </a:prstGeom>
          <a:noFill/>
        </p:spPr>
        <p:txBody>
          <a:bodyPr wrap="square" rtlCol="0">
            <a:spAutoFit/>
          </a:bodyPr>
          <a:lstStyle/>
          <a:p>
            <a:r>
              <a:rPr lang="en-GB" b="1" dirty="0"/>
              <a:t>Pie charts</a:t>
            </a:r>
          </a:p>
        </p:txBody>
      </p:sp>
      <p:sp>
        <p:nvSpPr>
          <p:cNvPr id="45" name="TextBox 44">
            <a:extLst>
              <a:ext uri="{FF2B5EF4-FFF2-40B4-BE49-F238E27FC236}">
                <a16:creationId xmlns:a16="http://schemas.microsoft.com/office/drawing/2014/main" id="{460F1060-806A-4AB6-A268-A13D25AE2D98}"/>
              </a:ext>
            </a:extLst>
          </p:cNvPr>
          <p:cNvSpPr txBox="1"/>
          <p:nvPr/>
        </p:nvSpPr>
        <p:spPr>
          <a:xfrm>
            <a:off x="2580957" y="5917042"/>
            <a:ext cx="1383037" cy="369332"/>
          </a:xfrm>
          <a:prstGeom prst="rect">
            <a:avLst/>
          </a:prstGeom>
          <a:noFill/>
        </p:spPr>
        <p:txBody>
          <a:bodyPr wrap="square" rtlCol="0">
            <a:spAutoFit/>
          </a:bodyPr>
          <a:lstStyle/>
          <a:p>
            <a:r>
              <a:rPr lang="en-GB" b="1" dirty="0"/>
              <a:t>Scatter Plots</a:t>
            </a:r>
          </a:p>
        </p:txBody>
      </p:sp>
      <p:sp>
        <p:nvSpPr>
          <p:cNvPr id="46" name="TextBox 45">
            <a:extLst>
              <a:ext uri="{FF2B5EF4-FFF2-40B4-BE49-F238E27FC236}">
                <a16:creationId xmlns:a16="http://schemas.microsoft.com/office/drawing/2014/main" id="{A335A78D-6274-47C4-A025-1F7801C3B93D}"/>
              </a:ext>
            </a:extLst>
          </p:cNvPr>
          <p:cNvSpPr txBox="1"/>
          <p:nvPr/>
        </p:nvSpPr>
        <p:spPr>
          <a:xfrm>
            <a:off x="5218341" y="5917042"/>
            <a:ext cx="1755318" cy="923330"/>
          </a:xfrm>
          <a:prstGeom prst="rect">
            <a:avLst/>
          </a:prstGeom>
          <a:noFill/>
        </p:spPr>
        <p:txBody>
          <a:bodyPr wrap="square" rtlCol="0">
            <a:spAutoFit/>
          </a:bodyPr>
          <a:lstStyle/>
          <a:p>
            <a:pPr algn="ctr"/>
            <a:r>
              <a:rPr lang="en-GB" b="1" dirty="0"/>
              <a:t>Custom Visualizations Using Excel</a:t>
            </a:r>
          </a:p>
        </p:txBody>
      </p:sp>
      <p:sp>
        <p:nvSpPr>
          <p:cNvPr id="47" name="TextBox 46">
            <a:extLst>
              <a:ext uri="{FF2B5EF4-FFF2-40B4-BE49-F238E27FC236}">
                <a16:creationId xmlns:a16="http://schemas.microsoft.com/office/drawing/2014/main" id="{77A528C1-EF18-435D-B0B9-874CA1332A77}"/>
              </a:ext>
            </a:extLst>
          </p:cNvPr>
          <p:cNvSpPr txBox="1"/>
          <p:nvPr/>
        </p:nvSpPr>
        <p:spPr>
          <a:xfrm>
            <a:off x="8341749" y="2272161"/>
            <a:ext cx="1601187" cy="369332"/>
          </a:xfrm>
          <a:prstGeom prst="rect">
            <a:avLst/>
          </a:prstGeom>
          <a:noFill/>
        </p:spPr>
        <p:txBody>
          <a:bodyPr wrap="square" rtlCol="0">
            <a:spAutoFit/>
          </a:bodyPr>
          <a:lstStyle/>
          <a:p>
            <a:r>
              <a:rPr lang="en-GB" b="1" dirty="0"/>
              <a:t>Spatial Charts</a:t>
            </a:r>
          </a:p>
        </p:txBody>
      </p:sp>
      <p:sp>
        <p:nvSpPr>
          <p:cNvPr id="48" name="TextBox 47">
            <a:extLst>
              <a:ext uri="{FF2B5EF4-FFF2-40B4-BE49-F238E27FC236}">
                <a16:creationId xmlns:a16="http://schemas.microsoft.com/office/drawing/2014/main" id="{746DBDCF-8C47-4710-969E-0EDB06418F84}"/>
              </a:ext>
            </a:extLst>
          </p:cNvPr>
          <p:cNvSpPr txBox="1"/>
          <p:nvPr/>
        </p:nvSpPr>
        <p:spPr>
          <a:xfrm>
            <a:off x="8135452" y="5600921"/>
            <a:ext cx="1601187" cy="369332"/>
          </a:xfrm>
          <a:prstGeom prst="rect">
            <a:avLst/>
          </a:prstGeom>
          <a:noFill/>
        </p:spPr>
        <p:txBody>
          <a:bodyPr wrap="square" rtlCol="0">
            <a:spAutoFit/>
          </a:bodyPr>
          <a:lstStyle/>
          <a:p>
            <a:r>
              <a:rPr lang="en-GB" b="1" dirty="0"/>
              <a:t>Tree Maps</a:t>
            </a:r>
          </a:p>
        </p:txBody>
      </p:sp>
      <p:sp>
        <p:nvSpPr>
          <p:cNvPr id="49" name="TextBox 48">
            <a:extLst>
              <a:ext uri="{FF2B5EF4-FFF2-40B4-BE49-F238E27FC236}">
                <a16:creationId xmlns:a16="http://schemas.microsoft.com/office/drawing/2014/main" id="{6FF4E2A8-9F8A-4317-820F-4EA9F03AAE72}"/>
              </a:ext>
            </a:extLst>
          </p:cNvPr>
          <p:cNvSpPr txBox="1"/>
          <p:nvPr/>
        </p:nvSpPr>
        <p:spPr>
          <a:xfrm>
            <a:off x="9062931" y="3996196"/>
            <a:ext cx="1752851" cy="369332"/>
          </a:xfrm>
          <a:prstGeom prst="rect">
            <a:avLst/>
          </a:prstGeom>
          <a:noFill/>
        </p:spPr>
        <p:txBody>
          <a:bodyPr wrap="square" rtlCol="0">
            <a:spAutoFit/>
          </a:bodyPr>
          <a:lstStyle/>
          <a:p>
            <a:r>
              <a:rPr lang="en-GB" b="1" dirty="0"/>
              <a:t>Packed Bubbles</a:t>
            </a:r>
          </a:p>
        </p:txBody>
      </p:sp>
    </p:spTree>
    <p:extLst>
      <p:ext uri="{BB962C8B-B14F-4D97-AF65-F5344CB8AC3E}">
        <p14:creationId xmlns:p14="http://schemas.microsoft.com/office/powerpoint/2010/main" val="115977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16559" y="233686"/>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US" sz="2000" b="1" dirty="0">
                <a:solidFill>
                  <a:schemeClr val="bg1"/>
                </a:solidFill>
              </a:rPr>
              <a:t>Busiest Order Periods </a:t>
            </a:r>
          </a:p>
        </p:txBody>
      </p:sp>
      <p:pic>
        <p:nvPicPr>
          <p:cNvPr id="4" name="Picture 3">
            <a:extLst>
              <a:ext uri="{FF2B5EF4-FFF2-40B4-BE49-F238E27FC236}">
                <a16:creationId xmlns:a16="http://schemas.microsoft.com/office/drawing/2014/main" id="{FE1F891B-46FD-4C76-824E-7B47C89527D8}"/>
              </a:ext>
            </a:extLst>
          </p:cNvPr>
          <p:cNvPicPr>
            <a:picLocks noChangeAspect="1"/>
          </p:cNvPicPr>
          <p:nvPr/>
        </p:nvPicPr>
        <p:blipFill>
          <a:blip r:embed="rId2"/>
          <a:stretch>
            <a:fillRect/>
          </a:stretch>
        </p:blipFill>
        <p:spPr>
          <a:xfrm>
            <a:off x="373472" y="1630063"/>
            <a:ext cx="5026164" cy="2566552"/>
          </a:xfrm>
          <a:prstGeom prst="rect">
            <a:avLst/>
          </a:prstGeom>
        </p:spPr>
      </p:pic>
      <p:pic>
        <p:nvPicPr>
          <p:cNvPr id="5" name="Picture 4">
            <a:extLst>
              <a:ext uri="{FF2B5EF4-FFF2-40B4-BE49-F238E27FC236}">
                <a16:creationId xmlns:a16="http://schemas.microsoft.com/office/drawing/2014/main" id="{74B31279-2BFF-43E7-8622-C600A8F9F82C}"/>
              </a:ext>
            </a:extLst>
          </p:cNvPr>
          <p:cNvPicPr>
            <a:picLocks noChangeAspect="1"/>
          </p:cNvPicPr>
          <p:nvPr/>
        </p:nvPicPr>
        <p:blipFill>
          <a:blip r:embed="rId3"/>
          <a:stretch>
            <a:fillRect/>
          </a:stretch>
        </p:blipFill>
        <p:spPr>
          <a:xfrm>
            <a:off x="5844822" y="1648089"/>
            <a:ext cx="5169066" cy="2702530"/>
          </a:xfrm>
          <a:prstGeom prst="rect">
            <a:avLst/>
          </a:prstGeom>
        </p:spPr>
      </p:pic>
      <p:sp>
        <p:nvSpPr>
          <p:cNvPr id="6" name="TextBox 5">
            <a:extLst>
              <a:ext uri="{FF2B5EF4-FFF2-40B4-BE49-F238E27FC236}">
                <a16:creationId xmlns:a16="http://schemas.microsoft.com/office/drawing/2014/main" id="{4D2D2DC1-3DB9-4828-A40E-E501C60A9D14}"/>
              </a:ext>
            </a:extLst>
          </p:cNvPr>
          <p:cNvSpPr txBox="1"/>
          <p:nvPr/>
        </p:nvSpPr>
        <p:spPr>
          <a:xfrm>
            <a:off x="268119" y="1036948"/>
            <a:ext cx="5106769" cy="369332"/>
          </a:xfrm>
          <a:prstGeom prst="rect">
            <a:avLst/>
          </a:prstGeom>
          <a:solidFill>
            <a:srgbClr val="0070C0"/>
          </a:solidFill>
        </p:spPr>
        <p:txBody>
          <a:bodyPr wrap="square" rtlCol="0">
            <a:spAutoFit/>
          </a:bodyPr>
          <a:lstStyle/>
          <a:p>
            <a:pPr algn="ctr"/>
            <a:r>
              <a:rPr lang="en-GB" dirty="0">
                <a:solidFill>
                  <a:schemeClr val="bg1"/>
                </a:solidFill>
              </a:rPr>
              <a:t>Busiest Hours based on Order Counts</a:t>
            </a:r>
          </a:p>
        </p:txBody>
      </p:sp>
      <p:sp>
        <p:nvSpPr>
          <p:cNvPr id="7" name="TextBox 6">
            <a:extLst>
              <a:ext uri="{FF2B5EF4-FFF2-40B4-BE49-F238E27FC236}">
                <a16:creationId xmlns:a16="http://schemas.microsoft.com/office/drawing/2014/main" id="{ED251EB7-F7E9-4199-9DFC-232D909E1553}"/>
              </a:ext>
            </a:extLst>
          </p:cNvPr>
          <p:cNvSpPr txBox="1"/>
          <p:nvPr/>
        </p:nvSpPr>
        <p:spPr>
          <a:xfrm>
            <a:off x="6096000" y="1045961"/>
            <a:ext cx="5106769" cy="369332"/>
          </a:xfrm>
          <a:prstGeom prst="rect">
            <a:avLst/>
          </a:prstGeom>
          <a:solidFill>
            <a:srgbClr val="0070C0"/>
          </a:solidFill>
        </p:spPr>
        <p:txBody>
          <a:bodyPr wrap="square" rtlCol="0">
            <a:spAutoFit/>
          </a:bodyPr>
          <a:lstStyle/>
          <a:p>
            <a:pPr algn="ctr"/>
            <a:r>
              <a:rPr lang="en-GB" dirty="0">
                <a:solidFill>
                  <a:schemeClr val="bg1"/>
                </a:solidFill>
              </a:rPr>
              <a:t>Busiest Hours based on Revenue</a:t>
            </a:r>
          </a:p>
        </p:txBody>
      </p:sp>
    </p:spTree>
    <p:extLst>
      <p:ext uri="{BB962C8B-B14F-4D97-AF65-F5344CB8AC3E}">
        <p14:creationId xmlns:p14="http://schemas.microsoft.com/office/powerpoint/2010/main" val="4157152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dirty="0">
                <a:solidFill>
                  <a:schemeClr val="bg1"/>
                </a:solidFill>
              </a:rPr>
              <a:t>Links to Presentations </a:t>
            </a:r>
            <a:r>
              <a:rPr lang="en-GB" sz="2000" b="1">
                <a:solidFill>
                  <a:schemeClr val="bg1"/>
                </a:solidFill>
              </a:rPr>
              <a:t>and References</a:t>
            </a:r>
            <a:endParaRPr lang="en-US" sz="2000" b="1" dirty="0">
              <a:solidFill>
                <a:schemeClr val="bg1"/>
              </a:solidFill>
            </a:endParaRPr>
          </a:p>
        </p:txBody>
      </p:sp>
      <p:sp>
        <p:nvSpPr>
          <p:cNvPr id="13" name="TextBox 12">
            <a:extLst>
              <a:ext uri="{FF2B5EF4-FFF2-40B4-BE49-F238E27FC236}">
                <a16:creationId xmlns:a16="http://schemas.microsoft.com/office/drawing/2014/main" id="{7E68462D-8D3D-4E2C-88E9-0CC106CD9EE3}"/>
              </a:ext>
            </a:extLst>
          </p:cNvPr>
          <p:cNvSpPr txBox="1"/>
          <p:nvPr/>
        </p:nvSpPr>
        <p:spPr>
          <a:xfrm>
            <a:off x="5265821" y="1547481"/>
            <a:ext cx="2982252" cy="369332"/>
          </a:xfrm>
          <a:prstGeom prst="rect">
            <a:avLst/>
          </a:prstGeom>
          <a:noFill/>
        </p:spPr>
        <p:txBody>
          <a:bodyPr wrap="square">
            <a:spAutoFit/>
          </a:bodyPr>
          <a:lstStyle/>
          <a:p>
            <a:r>
              <a:rPr lang="en-GB" dirty="0"/>
              <a:t>All Python Scripts</a:t>
            </a:r>
            <a:endParaRPr lang="en-GB" dirty="0">
              <a:hlinkClick r:id="rId2"/>
            </a:endParaRPr>
          </a:p>
        </p:txBody>
      </p:sp>
      <p:pic>
        <p:nvPicPr>
          <p:cNvPr id="5" name="Picture 4" descr="Icon&#10;&#10;Description automatically generated">
            <a:extLst>
              <a:ext uri="{FF2B5EF4-FFF2-40B4-BE49-F238E27FC236}">
                <a16:creationId xmlns:a16="http://schemas.microsoft.com/office/drawing/2014/main" id="{52AF3695-1EB1-45BA-A25F-7132EEAD545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6184" y="1410938"/>
            <a:ext cx="758727" cy="685225"/>
          </a:xfrm>
          <a:prstGeom prst="rect">
            <a:avLst/>
          </a:prstGeom>
        </p:spPr>
      </p:pic>
      <p:pic>
        <p:nvPicPr>
          <p:cNvPr id="11" name="Picture 10" descr="A picture containing graphical user interface&#10;&#10;Description automatically generated">
            <a:hlinkClick r:id="rId5"/>
            <a:extLst>
              <a:ext uri="{FF2B5EF4-FFF2-40B4-BE49-F238E27FC236}">
                <a16:creationId xmlns:a16="http://schemas.microsoft.com/office/drawing/2014/main" id="{ED6F7F4E-842E-4FA7-8191-F2EE37B8458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28804" y="1576624"/>
            <a:ext cx="931195" cy="353854"/>
          </a:xfrm>
          <a:prstGeom prst="rect">
            <a:avLst/>
          </a:prstGeom>
        </p:spPr>
      </p:pic>
      <p:sp>
        <p:nvSpPr>
          <p:cNvPr id="12" name="TextBox 11">
            <a:extLst>
              <a:ext uri="{FF2B5EF4-FFF2-40B4-BE49-F238E27FC236}">
                <a16:creationId xmlns:a16="http://schemas.microsoft.com/office/drawing/2014/main" id="{13E32F2F-6BE7-4D29-9D18-F57682BC3C14}"/>
              </a:ext>
            </a:extLst>
          </p:cNvPr>
          <p:cNvSpPr txBox="1"/>
          <p:nvPr/>
        </p:nvSpPr>
        <p:spPr>
          <a:xfrm>
            <a:off x="5265821" y="2454004"/>
            <a:ext cx="2982252" cy="646331"/>
          </a:xfrm>
          <a:prstGeom prst="rect">
            <a:avLst/>
          </a:prstGeom>
          <a:noFill/>
        </p:spPr>
        <p:txBody>
          <a:bodyPr wrap="square">
            <a:spAutoFit/>
          </a:bodyPr>
          <a:lstStyle/>
          <a:p>
            <a:r>
              <a:rPr lang="en-GB" dirty="0"/>
              <a:t>Data Preparation and Visualization Log</a:t>
            </a:r>
          </a:p>
        </p:txBody>
      </p:sp>
      <p:pic>
        <p:nvPicPr>
          <p:cNvPr id="15" name="Picture 14" descr="A picture containing graphical user interface&#10;&#10;Description automatically generated">
            <a:hlinkClick r:id="rId8"/>
            <a:extLst>
              <a:ext uri="{FF2B5EF4-FFF2-40B4-BE49-F238E27FC236}">
                <a16:creationId xmlns:a16="http://schemas.microsoft.com/office/drawing/2014/main" id="{B2F30B76-ACB2-47DF-B387-369B01A0F3E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28804" y="2600242"/>
            <a:ext cx="931195" cy="353854"/>
          </a:xfrm>
          <a:prstGeom prst="rect">
            <a:avLst/>
          </a:prstGeom>
        </p:spPr>
      </p:pic>
    </p:spTree>
    <p:extLst>
      <p:ext uri="{BB962C8B-B14F-4D97-AF65-F5344CB8AC3E}">
        <p14:creationId xmlns:p14="http://schemas.microsoft.com/office/powerpoint/2010/main" val="2767131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c 43">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03EB640-B66F-4A00-84B5-5D562DEE5A98}"/>
              </a:ext>
            </a:extLst>
          </p:cNvPr>
          <p:cNvSpPr txBox="1"/>
          <p:nvPr/>
        </p:nvSpPr>
        <p:spPr>
          <a:xfrm>
            <a:off x="892817" y="1370171"/>
            <a:ext cx="4425551" cy="23876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800" b="1" dirty="0">
                <a:solidFill>
                  <a:srgbClr val="FFFFFF"/>
                </a:solidFill>
                <a:effectLst/>
                <a:latin typeface="+mj-lt"/>
                <a:ea typeface="+mj-ea"/>
                <a:cs typeface="+mj-cs"/>
              </a:rPr>
              <a:t>Aircraft Accidents in the USA- Insights</a:t>
            </a:r>
          </a:p>
          <a:p>
            <a:pPr defTabSz="914400">
              <a:lnSpc>
                <a:spcPct val="90000"/>
              </a:lnSpc>
              <a:spcBef>
                <a:spcPct val="0"/>
              </a:spcBef>
              <a:spcAft>
                <a:spcPts val="600"/>
              </a:spcAft>
            </a:pPr>
            <a:r>
              <a:rPr lang="en-US" sz="3800" b="1" dirty="0">
                <a:solidFill>
                  <a:srgbClr val="FFFFFF"/>
                </a:solidFill>
                <a:latin typeface="+mj-lt"/>
                <a:ea typeface="+mj-ea"/>
                <a:cs typeface="+mj-cs"/>
              </a:rPr>
              <a:t>Presented by : Alankar Dhumal </a:t>
            </a:r>
            <a:endParaRPr lang="en-US" sz="3800" dirty="0">
              <a:solidFill>
                <a:srgbClr val="FFFFFF"/>
              </a:solidFill>
              <a:latin typeface="+mj-lt"/>
              <a:ea typeface="+mj-ea"/>
              <a:cs typeface="+mj-cs"/>
            </a:endParaRPr>
          </a:p>
        </p:txBody>
      </p:sp>
      <p:sp>
        <p:nvSpPr>
          <p:cNvPr id="46" name="Oval 45">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Logo&#10;&#10;Description automatically generated">
            <a:extLst>
              <a:ext uri="{FF2B5EF4-FFF2-40B4-BE49-F238E27FC236}">
                <a16:creationId xmlns:a16="http://schemas.microsoft.com/office/drawing/2014/main" id="{A146EE76-268D-4DCC-A89F-B8D9EDA90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286" y="270180"/>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8" name="Picture 7" descr="A picture containing outdoor, grass, sky, plane&#10;&#10;Description automatically generated">
            <a:extLst>
              <a:ext uri="{FF2B5EF4-FFF2-40B4-BE49-F238E27FC236}">
                <a16:creationId xmlns:a16="http://schemas.microsoft.com/office/drawing/2014/main" id="{A18E8C85-57CA-4991-9A9B-4A0C5BAFF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279" y="4171067"/>
            <a:ext cx="2899242" cy="1993228"/>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sp>
        <p:nvSpPr>
          <p:cNvPr id="45" name="Freeform: Shape 44">
            <a:extLst>
              <a:ext uri="{FF2B5EF4-FFF2-40B4-BE49-F238E27FC236}">
                <a16:creationId xmlns:a16="http://schemas.microsoft.com/office/drawing/2014/main" id="{748ADE4D-BA36-453E-B515-15AD66F10BF4}"/>
              </a:ext>
            </a:extLst>
          </p:cNvPr>
          <p:cNvSpPr/>
          <p:nvPr/>
        </p:nvSpPr>
        <p:spPr>
          <a:xfrm>
            <a:off x="46561" y="31209"/>
            <a:ext cx="482100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Portfolio Project-5</a:t>
            </a:r>
            <a:endParaRPr lang="en-US" sz="2000" b="1" dirty="0">
              <a:solidFill>
                <a:schemeClr val="bg1"/>
              </a:solidFill>
            </a:endParaRPr>
          </a:p>
        </p:txBody>
      </p:sp>
    </p:spTree>
    <p:extLst>
      <p:ext uri="{BB962C8B-B14F-4D97-AF65-F5344CB8AC3E}">
        <p14:creationId xmlns:p14="http://schemas.microsoft.com/office/powerpoint/2010/main" val="1635774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US" sz="2000" b="1" dirty="0">
                <a:solidFill>
                  <a:schemeClr val="bg1"/>
                </a:solidFill>
              </a:rPr>
              <a:t>Aircraft Accidents in the USA- Insights</a:t>
            </a: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33</a:t>
            </a:fld>
            <a:endParaRPr lang="en-GB" dirty="0"/>
          </a:p>
        </p:txBody>
      </p:sp>
      <p:sp>
        <p:nvSpPr>
          <p:cNvPr id="9" name="Oval 8">
            <a:extLst>
              <a:ext uri="{FF2B5EF4-FFF2-40B4-BE49-F238E27FC236}">
                <a16:creationId xmlns:a16="http://schemas.microsoft.com/office/drawing/2014/main" id="{2D0AF627-160C-403E-9D5D-FEB76F94EA37}"/>
              </a:ext>
            </a:extLst>
          </p:cNvPr>
          <p:cNvSpPr/>
          <p:nvPr/>
        </p:nvSpPr>
        <p:spPr>
          <a:xfrm>
            <a:off x="533401" y="1156409"/>
            <a:ext cx="921756" cy="121547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FD5E101-7D4E-41FE-A725-DB032693F580}"/>
              </a:ext>
            </a:extLst>
          </p:cNvPr>
          <p:cNvSpPr/>
          <p:nvPr/>
        </p:nvSpPr>
        <p:spPr>
          <a:xfrm>
            <a:off x="527419" y="3143343"/>
            <a:ext cx="921756" cy="121547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peech Bubble: Rectangle 9">
            <a:extLst>
              <a:ext uri="{FF2B5EF4-FFF2-40B4-BE49-F238E27FC236}">
                <a16:creationId xmlns:a16="http://schemas.microsoft.com/office/drawing/2014/main" id="{B8ECCF7C-FD89-48F1-9489-D704B6F6AA0F}"/>
              </a:ext>
            </a:extLst>
          </p:cNvPr>
          <p:cNvSpPr/>
          <p:nvPr/>
        </p:nvSpPr>
        <p:spPr>
          <a:xfrm>
            <a:off x="2364947" y="1170760"/>
            <a:ext cx="9617697" cy="863942"/>
          </a:xfrm>
          <a:prstGeom prst="wedgeRectCallout">
            <a:avLst>
              <a:gd name="adj1" fmla="val -59438"/>
              <a:gd name="adj2" fmla="val 9987"/>
            </a:avLst>
          </a:prstGeom>
          <a:solidFill>
            <a:srgbClr val="00B050">
              <a:alpha val="15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GB" sz="2000" dirty="0">
                <a:solidFill>
                  <a:schemeClr val="tx1"/>
                </a:solidFill>
              </a:rPr>
              <a:t>Who is the client?</a:t>
            </a:r>
          </a:p>
          <a:p>
            <a:pPr algn="l"/>
            <a:r>
              <a:rPr lang="en-US" sz="2000" dirty="0">
                <a:solidFill>
                  <a:schemeClr val="tx1"/>
                </a:solidFill>
              </a:rPr>
              <a:t>This is an independent analysis conducted out of personal interest</a:t>
            </a:r>
            <a:endParaRPr lang="en-GB" sz="20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83B89D3-C392-49AB-8668-72B15F5150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2126" y="5130278"/>
            <a:ext cx="884305" cy="1226072"/>
          </a:xfrm>
          <a:prstGeom prst="rect">
            <a:avLst/>
          </a:prstGeom>
        </p:spPr>
      </p:pic>
      <p:sp>
        <p:nvSpPr>
          <p:cNvPr id="14" name="Speech Bubble: Rectangle 13">
            <a:extLst>
              <a:ext uri="{FF2B5EF4-FFF2-40B4-BE49-F238E27FC236}">
                <a16:creationId xmlns:a16="http://schemas.microsoft.com/office/drawing/2014/main" id="{19CD2F49-F797-47AD-84A5-14290CABEB2E}"/>
              </a:ext>
            </a:extLst>
          </p:cNvPr>
          <p:cNvSpPr/>
          <p:nvPr/>
        </p:nvSpPr>
        <p:spPr>
          <a:xfrm>
            <a:off x="2364948" y="5130278"/>
            <a:ext cx="9617697" cy="1226072"/>
          </a:xfrm>
          <a:prstGeom prst="wedgeRectCallout">
            <a:avLst>
              <a:gd name="adj1" fmla="val -60235"/>
              <a:gd name="adj2" fmla="val -5630"/>
            </a:avLst>
          </a:prstGeom>
          <a:solidFill>
            <a:schemeClr val="accent6">
              <a:lumMod val="75000"/>
              <a:alpha val="43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p>
            <a:pPr algn="l"/>
            <a:r>
              <a:rPr lang="en-GB" sz="2000" dirty="0">
                <a:solidFill>
                  <a:schemeClr val="tx1"/>
                </a:solidFill>
              </a:rPr>
              <a:t>What are the datasets ?</a:t>
            </a:r>
          </a:p>
          <a:p>
            <a:pPr defTabSz="844550">
              <a:lnSpc>
                <a:spcPct val="90000"/>
              </a:lnSpc>
              <a:spcBef>
                <a:spcPct val="0"/>
              </a:spcBef>
              <a:spcAft>
                <a:spcPct val="35000"/>
              </a:spcAft>
            </a:pPr>
            <a:r>
              <a:rPr lang="en-US" sz="1800" dirty="0">
                <a:solidFill>
                  <a:srgbClr val="000000"/>
                </a:solidFill>
                <a:effectLst/>
                <a:latin typeface="Arial" panose="020B0604020202020204" pitchFamily="34" charset="0"/>
              </a:rPr>
              <a:t>This is an internal administrative database owned by NTSB which is publicly available below at </a:t>
            </a:r>
            <a:r>
              <a:rPr lang="en-US" sz="1800" u="sng" dirty="0">
                <a:solidFill>
                  <a:srgbClr val="0000FF"/>
                </a:solidFill>
                <a:effectLst/>
                <a:latin typeface="Arial" panose="020B0604020202020204" pitchFamily="34" charset="0"/>
              </a:rPr>
              <a:t>https://data.ntsb.gov/avdata</a:t>
            </a:r>
            <a:r>
              <a:rPr lang="en-US" sz="1800" dirty="0">
                <a:solidFill>
                  <a:srgbClr val="000000"/>
                </a:solidFill>
                <a:effectLst/>
                <a:latin typeface="Arial" panose="020B0604020202020204" pitchFamily="34" charset="0"/>
              </a:rPr>
              <a:t> </a:t>
            </a:r>
            <a:endParaRPr lang="en-GB" sz="1400"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sp>
        <p:nvSpPr>
          <p:cNvPr id="13" name="Speech Bubble: Rectangle 12">
            <a:extLst>
              <a:ext uri="{FF2B5EF4-FFF2-40B4-BE49-F238E27FC236}">
                <a16:creationId xmlns:a16="http://schemas.microsoft.com/office/drawing/2014/main" id="{24B42E29-E80A-4B77-AE56-42D9894C3687}"/>
              </a:ext>
            </a:extLst>
          </p:cNvPr>
          <p:cNvSpPr/>
          <p:nvPr/>
        </p:nvSpPr>
        <p:spPr>
          <a:xfrm>
            <a:off x="2364947" y="2371880"/>
            <a:ext cx="9617697" cy="2319457"/>
          </a:xfrm>
          <a:prstGeom prst="wedgeRectCallout">
            <a:avLst>
              <a:gd name="adj1" fmla="val -59356"/>
              <a:gd name="adj2" fmla="val 11041"/>
            </a:avLst>
          </a:prstGeom>
          <a:solidFill>
            <a:srgbClr val="5B5B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rgbClr val="000000"/>
                </a:solidFill>
                <a:effectLst/>
                <a:latin typeface="Arial" panose="020B0604020202020204" pitchFamily="34" charset="0"/>
              </a:rPr>
              <a:t>What ar</a:t>
            </a:r>
            <a:r>
              <a:rPr lang="en-US" dirty="0">
                <a:solidFill>
                  <a:srgbClr val="000000"/>
                </a:solidFill>
                <a:latin typeface="Arial" panose="020B0604020202020204" pitchFamily="34" charset="0"/>
              </a:rPr>
              <a:t>e the o</a:t>
            </a:r>
            <a:r>
              <a:rPr lang="en-US" sz="1800" dirty="0">
                <a:solidFill>
                  <a:srgbClr val="000000"/>
                </a:solidFill>
                <a:effectLst/>
                <a:latin typeface="Arial" panose="020B0604020202020204" pitchFamily="34" charset="0"/>
              </a:rPr>
              <a:t>bjectives</a:t>
            </a:r>
          </a:p>
          <a:p>
            <a:r>
              <a:rPr lang="en-US" sz="1800" dirty="0">
                <a:solidFill>
                  <a:srgbClr val="000000"/>
                </a:solidFill>
                <a:effectLst/>
                <a:latin typeface="Arial" panose="020B0604020202020204" pitchFamily="34" charset="0"/>
              </a:rPr>
              <a:t>1. What is the Yearly Trend of number of aircraft accidents?</a:t>
            </a:r>
            <a:endParaRPr lang="en-US" sz="2000" dirty="0">
              <a:effectLst/>
            </a:endParaRPr>
          </a:p>
          <a:p>
            <a:r>
              <a:rPr lang="en-US" sz="1800" dirty="0">
                <a:solidFill>
                  <a:srgbClr val="000000"/>
                </a:solidFill>
                <a:effectLst/>
                <a:latin typeface="Arial" panose="020B0604020202020204" pitchFamily="34" charset="0"/>
              </a:rPr>
              <a:t>2. Which States report the maximum aircraft accidents</a:t>
            </a:r>
            <a:endParaRPr lang="en-US" sz="2000" dirty="0">
              <a:effectLst/>
            </a:endParaRPr>
          </a:p>
          <a:p>
            <a:r>
              <a:rPr lang="en-US" sz="1800" dirty="0">
                <a:solidFill>
                  <a:srgbClr val="000000"/>
                </a:solidFill>
                <a:effectLst/>
                <a:latin typeface="Arial" panose="020B0604020202020204" pitchFamily="34" charset="0"/>
              </a:rPr>
              <a:t>3. Which periods (months, day, time of the day) have maximum aircraft accidents</a:t>
            </a:r>
            <a:endParaRPr lang="en-US" sz="2000" dirty="0">
              <a:effectLst/>
            </a:endParaRPr>
          </a:p>
          <a:p>
            <a:r>
              <a:rPr lang="en-US" sz="1800" dirty="0">
                <a:solidFill>
                  <a:srgbClr val="000000"/>
                </a:solidFill>
                <a:effectLst/>
                <a:latin typeface="Arial" panose="020B0604020202020204" pitchFamily="34" charset="0"/>
              </a:rPr>
              <a:t>4. Which Aircrafts of which manufacturers are involved in maximum aircraft accidents</a:t>
            </a:r>
            <a:endParaRPr lang="en-US" sz="2000" dirty="0">
              <a:effectLst/>
            </a:endParaRPr>
          </a:p>
          <a:p>
            <a:r>
              <a:rPr lang="en-US" sz="1800" dirty="0">
                <a:solidFill>
                  <a:srgbClr val="000000"/>
                </a:solidFill>
                <a:effectLst/>
                <a:latin typeface="Arial" panose="020B0604020202020204" pitchFamily="34" charset="0"/>
              </a:rPr>
              <a:t>5. Is bad weather a factor ?</a:t>
            </a:r>
            <a:endParaRPr lang="en-US" sz="2000" dirty="0">
              <a:effectLst/>
            </a:endParaRPr>
          </a:p>
          <a:p>
            <a:r>
              <a:rPr lang="en-US" sz="1800" dirty="0">
                <a:solidFill>
                  <a:srgbClr val="000000"/>
                </a:solidFill>
                <a:effectLst/>
                <a:latin typeface="Arial" panose="020B0604020202020204" pitchFamily="34" charset="0"/>
              </a:rPr>
              <a:t>6. Is there a relationship between number of seats and number of injuries, fatalities?</a:t>
            </a:r>
            <a:endParaRPr lang="en-US" sz="2000" dirty="0">
              <a:effectLst/>
            </a:endParaRPr>
          </a:p>
          <a:p>
            <a:r>
              <a:rPr lang="en-US" sz="1800" dirty="0">
                <a:solidFill>
                  <a:srgbClr val="000000"/>
                </a:solidFill>
                <a:effectLst/>
                <a:latin typeface="Arial" panose="020B0604020202020204" pitchFamily="34" charset="0"/>
              </a:rPr>
              <a:t>7. What are the major contributing factors to the accidents identified by NTSB ?</a:t>
            </a:r>
            <a:endParaRPr lang="en-GB" sz="2000" dirty="0">
              <a:solidFill>
                <a:schemeClr val="tx1"/>
              </a:solidFill>
            </a:endParaRPr>
          </a:p>
        </p:txBody>
      </p:sp>
    </p:spTree>
    <p:extLst>
      <p:ext uri="{BB962C8B-B14F-4D97-AF65-F5344CB8AC3E}">
        <p14:creationId xmlns:p14="http://schemas.microsoft.com/office/powerpoint/2010/main" val="3759808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defRPr/>
            </a:pPr>
            <a:r>
              <a:rPr lang="en-US" sz="2000" b="1" dirty="0">
                <a:solidFill>
                  <a:schemeClr val="bg1"/>
                </a:solidFill>
              </a:rPr>
              <a:t>Aircraft Accidents Trend In The USA</a:t>
            </a:r>
          </a:p>
        </p:txBody>
      </p:sp>
      <p:pic>
        <p:nvPicPr>
          <p:cNvPr id="3" name="Picture 2">
            <a:extLst>
              <a:ext uri="{FF2B5EF4-FFF2-40B4-BE49-F238E27FC236}">
                <a16:creationId xmlns:a16="http://schemas.microsoft.com/office/drawing/2014/main" id="{B6ADF1C1-14A1-402A-93DA-2344480C0747}"/>
              </a:ext>
            </a:extLst>
          </p:cNvPr>
          <p:cNvPicPr>
            <a:picLocks noChangeAspect="1"/>
          </p:cNvPicPr>
          <p:nvPr/>
        </p:nvPicPr>
        <p:blipFill>
          <a:blip r:embed="rId2"/>
          <a:stretch>
            <a:fillRect/>
          </a:stretch>
        </p:blipFill>
        <p:spPr>
          <a:xfrm>
            <a:off x="211282" y="962025"/>
            <a:ext cx="5743811" cy="2865437"/>
          </a:xfrm>
          <a:prstGeom prst="rect">
            <a:avLst/>
          </a:prstGeom>
        </p:spPr>
      </p:pic>
      <p:pic>
        <p:nvPicPr>
          <p:cNvPr id="6" name="Picture 5">
            <a:extLst>
              <a:ext uri="{FF2B5EF4-FFF2-40B4-BE49-F238E27FC236}">
                <a16:creationId xmlns:a16="http://schemas.microsoft.com/office/drawing/2014/main" id="{23D5A4FA-1B73-4470-8C18-D29F509232CA}"/>
              </a:ext>
            </a:extLst>
          </p:cNvPr>
          <p:cNvPicPr>
            <a:picLocks noChangeAspect="1"/>
          </p:cNvPicPr>
          <p:nvPr/>
        </p:nvPicPr>
        <p:blipFill>
          <a:blip r:embed="rId3"/>
          <a:stretch>
            <a:fillRect/>
          </a:stretch>
        </p:blipFill>
        <p:spPr>
          <a:xfrm>
            <a:off x="4578061" y="3827462"/>
            <a:ext cx="7402657" cy="2772157"/>
          </a:xfrm>
          <a:prstGeom prst="rect">
            <a:avLst/>
          </a:prstGeom>
        </p:spPr>
      </p:pic>
    </p:spTree>
    <p:extLst>
      <p:ext uri="{BB962C8B-B14F-4D97-AF65-F5344CB8AC3E}">
        <p14:creationId xmlns:p14="http://schemas.microsoft.com/office/powerpoint/2010/main" val="2385994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lang="en-US" sz="2000" b="1" dirty="0">
                <a:solidFill>
                  <a:schemeClr val="bg1"/>
                </a:solidFill>
              </a:rPr>
              <a:t>Peak Month, Time And Day For Aircraft Accidents</a:t>
            </a:r>
          </a:p>
        </p:txBody>
      </p:sp>
      <p:pic>
        <p:nvPicPr>
          <p:cNvPr id="4" name="Picture 3">
            <a:extLst>
              <a:ext uri="{FF2B5EF4-FFF2-40B4-BE49-F238E27FC236}">
                <a16:creationId xmlns:a16="http://schemas.microsoft.com/office/drawing/2014/main" id="{C65A9CE2-1286-4D2C-8884-E9A3408878BC}"/>
              </a:ext>
            </a:extLst>
          </p:cNvPr>
          <p:cNvPicPr>
            <a:picLocks noChangeAspect="1"/>
          </p:cNvPicPr>
          <p:nvPr/>
        </p:nvPicPr>
        <p:blipFill>
          <a:blip r:embed="rId2"/>
          <a:stretch>
            <a:fillRect/>
          </a:stretch>
        </p:blipFill>
        <p:spPr>
          <a:xfrm>
            <a:off x="159760" y="885970"/>
            <a:ext cx="7069716" cy="2908278"/>
          </a:xfrm>
          <a:prstGeom prst="rect">
            <a:avLst/>
          </a:prstGeom>
        </p:spPr>
      </p:pic>
      <p:pic>
        <p:nvPicPr>
          <p:cNvPr id="7" name="Picture 6">
            <a:extLst>
              <a:ext uri="{FF2B5EF4-FFF2-40B4-BE49-F238E27FC236}">
                <a16:creationId xmlns:a16="http://schemas.microsoft.com/office/drawing/2014/main" id="{3CAA335C-21DD-4EC9-BDFC-5002C41F9B1D}"/>
              </a:ext>
            </a:extLst>
          </p:cNvPr>
          <p:cNvPicPr>
            <a:picLocks noChangeAspect="1"/>
          </p:cNvPicPr>
          <p:nvPr/>
        </p:nvPicPr>
        <p:blipFill>
          <a:blip r:embed="rId3"/>
          <a:stretch>
            <a:fillRect/>
          </a:stretch>
        </p:blipFill>
        <p:spPr>
          <a:xfrm>
            <a:off x="4362450" y="3826385"/>
            <a:ext cx="7829550" cy="3031615"/>
          </a:xfrm>
          <a:prstGeom prst="rect">
            <a:avLst/>
          </a:prstGeom>
        </p:spPr>
      </p:pic>
    </p:spTree>
    <p:extLst>
      <p:ext uri="{BB962C8B-B14F-4D97-AF65-F5344CB8AC3E}">
        <p14:creationId xmlns:p14="http://schemas.microsoft.com/office/powerpoint/2010/main" val="3165435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defRPr/>
            </a:pPr>
            <a:r>
              <a:rPr lang="en-US" sz="2000" b="1" dirty="0">
                <a:solidFill>
                  <a:schemeClr val="bg1"/>
                </a:solidFill>
              </a:rPr>
              <a:t>Make Of The Aircrafts Involved In Aircraft Accidents</a:t>
            </a:r>
          </a:p>
        </p:txBody>
      </p:sp>
      <p:pic>
        <p:nvPicPr>
          <p:cNvPr id="6" name="Picture 5">
            <a:extLst>
              <a:ext uri="{FF2B5EF4-FFF2-40B4-BE49-F238E27FC236}">
                <a16:creationId xmlns:a16="http://schemas.microsoft.com/office/drawing/2014/main" id="{C70EB3B6-3CBF-4835-82AF-CCFFFAE18023}"/>
              </a:ext>
            </a:extLst>
          </p:cNvPr>
          <p:cNvPicPr>
            <a:picLocks noChangeAspect="1"/>
          </p:cNvPicPr>
          <p:nvPr/>
        </p:nvPicPr>
        <p:blipFill>
          <a:blip r:embed="rId2"/>
          <a:stretch>
            <a:fillRect/>
          </a:stretch>
        </p:blipFill>
        <p:spPr>
          <a:xfrm>
            <a:off x="218497" y="1265671"/>
            <a:ext cx="4724400" cy="5010150"/>
          </a:xfrm>
          <a:prstGeom prst="rect">
            <a:avLst/>
          </a:prstGeom>
        </p:spPr>
      </p:pic>
      <p:pic>
        <p:nvPicPr>
          <p:cNvPr id="9" name="Picture 8">
            <a:extLst>
              <a:ext uri="{FF2B5EF4-FFF2-40B4-BE49-F238E27FC236}">
                <a16:creationId xmlns:a16="http://schemas.microsoft.com/office/drawing/2014/main" id="{83D0EE33-D113-43CC-A6BF-C26157DE65BD}"/>
              </a:ext>
            </a:extLst>
          </p:cNvPr>
          <p:cNvPicPr>
            <a:picLocks noChangeAspect="1"/>
          </p:cNvPicPr>
          <p:nvPr/>
        </p:nvPicPr>
        <p:blipFill>
          <a:blip r:embed="rId3"/>
          <a:stretch>
            <a:fillRect/>
          </a:stretch>
        </p:blipFill>
        <p:spPr>
          <a:xfrm>
            <a:off x="322984" y="2163618"/>
            <a:ext cx="1352550" cy="419100"/>
          </a:xfrm>
          <a:prstGeom prst="rect">
            <a:avLst/>
          </a:prstGeom>
        </p:spPr>
      </p:pic>
      <p:pic>
        <p:nvPicPr>
          <p:cNvPr id="11" name="Picture 10">
            <a:extLst>
              <a:ext uri="{FF2B5EF4-FFF2-40B4-BE49-F238E27FC236}">
                <a16:creationId xmlns:a16="http://schemas.microsoft.com/office/drawing/2014/main" id="{FB10B480-32E4-4268-A8EA-B5D1F79409E8}"/>
              </a:ext>
            </a:extLst>
          </p:cNvPr>
          <p:cNvPicPr>
            <a:picLocks noChangeAspect="1"/>
          </p:cNvPicPr>
          <p:nvPr/>
        </p:nvPicPr>
        <p:blipFill>
          <a:blip r:embed="rId4"/>
          <a:stretch>
            <a:fillRect/>
          </a:stretch>
        </p:blipFill>
        <p:spPr>
          <a:xfrm>
            <a:off x="1675534" y="1480849"/>
            <a:ext cx="3400425" cy="647700"/>
          </a:xfrm>
          <a:prstGeom prst="rect">
            <a:avLst/>
          </a:prstGeom>
        </p:spPr>
      </p:pic>
      <p:pic>
        <p:nvPicPr>
          <p:cNvPr id="14" name="Picture 13">
            <a:extLst>
              <a:ext uri="{FF2B5EF4-FFF2-40B4-BE49-F238E27FC236}">
                <a16:creationId xmlns:a16="http://schemas.microsoft.com/office/drawing/2014/main" id="{C122C996-365B-470F-9A61-C762F498BA9B}"/>
              </a:ext>
            </a:extLst>
          </p:cNvPr>
          <p:cNvPicPr>
            <a:picLocks noChangeAspect="1"/>
          </p:cNvPicPr>
          <p:nvPr/>
        </p:nvPicPr>
        <p:blipFill>
          <a:blip r:embed="rId5"/>
          <a:stretch>
            <a:fillRect/>
          </a:stretch>
        </p:blipFill>
        <p:spPr>
          <a:xfrm>
            <a:off x="6532996" y="2373168"/>
            <a:ext cx="4324350" cy="3152775"/>
          </a:xfrm>
          <a:prstGeom prst="rect">
            <a:avLst/>
          </a:prstGeom>
        </p:spPr>
      </p:pic>
      <p:pic>
        <p:nvPicPr>
          <p:cNvPr id="16" name="Picture 15">
            <a:extLst>
              <a:ext uri="{FF2B5EF4-FFF2-40B4-BE49-F238E27FC236}">
                <a16:creationId xmlns:a16="http://schemas.microsoft.com/office/drawing/2014/main" id="{AB6A843D-AFCC-45AA-BC9A-28C801A9214A}"/>
              </a:ext>
            </a:extLst>
          </p:cNvPr>
          <p:cNvPicPr>
            <a:picLocks noChangeAspect="1"/>
          </p:cNvPicPr>
          <p:nvPr/>
        </p:nvPicPr>
        <p:blipFill>
          <a:blip r:embed="rId6"/>
          <a:stretch>
            <a:fillRect/>
          </a:stretch>
        </p:blipFill>
        <p:spPr>
          <a:xfrm>
            <a:off x="6532996" y="1601643"/>
            <a:ext cx="3562350" cy="561975"/>
          </a:xfrm>
          <a:prstGeom prst="rect">
            <a:avLst/>
          </a:prstGeom>
        </p:spPr>
      </p:pic>
    </p:spTree>
    <p:extLst>
      <p:ext uri="{BB962C8B-B14F-4D97-AF65-F5344CB8AC3E}">
        <p14:creationId xmlns:p14="http://schemas.microsoft.com/office/powerpoint/2010/main" val="2574309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R="0" lvl="0" indent="0" algn="ctr" defTabSz="844550" fontAlgn="auto">
              <a:lnSpc>
                <a:spcPct val="90000"/>
              </a:lnSpc>
              <a:spcBef>
                <a:spcPct val="0"/>
              </a:spcBef>
              <a:spcAft>
                <a:spcPct val="35000"/>
              </a:spcAft>
              <a:buClrTx/>
              <a:buSzTx/>
              <a:buFontTx/>
              <a:buNone/>
              <a:tabLst/>
              <a:defRPr/>
            </a:pPr>
            <a:r>
              <a:rPr lang="en-US" sz="2000" b="1" dirty="0">
                <a:solidFill>
                  <a:schemeClr val="bg1"/>
                </a:solidFill>
              </a:rPr>
              <a:t>Role Of Weather In The Aircraft Accidents</a:t>
            </a:r>
          </a:p>
        </p:txBody>
      </p:sp>
      <p:grpSp>
        <p:nvGrpSpPr>
          <p:cNvPr id="17" name="Group 16">
            <a:extLst>
              <a:ext uri="{FF2B5EF4-FFF2-40B4-BE49-F238E27FC236}">
                <a16:creationId xmlns:a16="http://schemas.microsoft.com/office/drawing/2014/main" id="{E1EF04F1-694D-423D-B1CB-657B089C6F7E}"/>
              </a:ext>
            </a:extLst>
          </p:cNvPr>
          <p:cNvGrpSpPr/>
          <p:nvPr/>
        </p:nvGrpSpPr>
        <p:grpSpPr>
          <a:xfrm>
            <a:off x="938213" y="1507836"/>
            <a:ext cx="3533775" cy="4905375"/>
            <a:chOff x="161925" y="1466850"/>
            <a:chExt cx="3533775" cy="4905375"/>
          </a:xfrm>
        </p:grpSpPr>
        <p:pic>
          <p:nvPicPr>
            <p:cNvPr id="3" name="Picture 2">
              <a:extLst>
                <a:ext uri="{FF2B5EF4-FFF2-40B4-BE49-F238E27FC236}">
                  <a16:creationId xmlns:a16="http://schemas.microsoft.com/office/drawing/2014/main" id="{14EABF6A-09D9-43D5-8514-73DB18192EED}"/>
                </a:ext>
              </a:extLst>
            </p:cNvPr>
            <p:cNvPicPr>
              <a:picLocks noChangeAspect="1"/>
            </p:cNvPicPr>
            <p:nvPr/>
          </p:nvPicPr>
          <p:blipFill>
            <a:blip r:embed="rId2"/>
            <a:stretch>
              <a:fillRect/>
            </a:stretch>
          </p:blipFill>
          <p:spPr>
            <a:xfrm>
              <a:off x="161925" y="1466850"/>
              <a:ext cx="3533775" cy="3505200"/>
            </a:xfrm>
            <a:prstGeom prst="rect">
              <a:avLst/>
            </a:prstGeom>
          </p:spPr>
        </p:pic>
        <p:pic>
          <p:nvPicPr>
            <p:cNvPr id="5" name="Picture 4">
              <a:extLst>
                <a:ext uri="{FF2B5EF4-FFF2-40B4-BE49-F238E27FC236}">
                  <a16:creationId xmlns:a16="http://schemas.microsoft.com/office/drawing/2014/main" id="{AA526B14-4428-44B5-8B0D-D0A1E69256C0}"/>
                </a:ext>
              </a:extLst>
            </p:cNvPr>
            <p:cNvPicPr>
              <a:picLocks noChangeAspect="1"/>
            </p:cNvPicPr>
            <p:nvPr/>
          </p:nvPicPr>
          <p:blipFill>
            <a:blip r:embed="rId3"/>
            <a:stretch>
              <a:fillRect/>
            </a:stretch>
          </p:blipFill>
          <p:spPr>
            <a:xfrm>
              <a:off x="357187" y="4972050"/>
              <a:ext cx="3143250" cy="1400175"/>
            </a:xfrm>
            <a:prstGeom prst="rect">
              <a:avLst/>
            </a:prstGeom>
          </p:spPr>
        </p:pic>
      </p:grpSp>
      <p:pic>
        <p:nvPicPr>
          <p:cNvPr id="8" name="Picture 7">
            <a:extLst>
              <a:ext uri="{FF2B5EF4-FFF2-40B4-BE49-F238E27FC236}">
                <a16:creationId xmlns:a16="http://schemas.microsoft.com/office/drawing/2014/main" id="{80773E66-9AA4-43A8-91EF-EC33F1110837}"/>
              </a:ext>
            </a:extLst>
          </p:cNvPr>
          <p:cNvPicPr>
            <a:picLocks noChangeAspect="1"/>
          </p:cNvPicPr>
          <p:nvPr/>
        </p:nvPicPr>
        <p:blipFill>
          <a:blip r:embed="rId4"/>
          <a:stretch>
            <a:fillRect/>
          </a:stretch>
        </p:blipFill>
        <p:spPr>
          <a:xfrm>
            <a:off x="6467475" y="1466850"/>
            <a:ext cx="4629150" cy="3314700"/>
          </a:xfrm>
          <a:prstGeom prst="rect">
            <a:avLst/>
          </a:prstGeom>
        </p:spPr>
      </p:pic>
      <p:pic>
        <p:nvPicPr>
          <p:cNvPr id="12" name="Picture 11">
            <a:extLst>
              <a:ext uri="{FF2B5EF4-FFF2-40B4-BE49-F238E27FC236}">
                <a16:creationId xmlns:a16="http://schemas.microsoft.com/office/drawing/2014/main" id="{5D26B727-6840-4BAB-B73F-FDBAC1616E7A}"/>
              </a:ext>
            </a:extLst>
          </p:cNvPr>
          <p:cNvPicPr>
            <a:picLocks noChangeAspect="1"/>
          </p:cNvPicPr>
          <p:nvPr/>
        </p:nvPicPr>
        <p:blipFill>
          <a:blip r:embed="rId5"/>
          <a:stretch>
            <a:fillRect/>
          </a:stretch>
        </p:blipFill>
        <p:spPr>
          <a:xfrm>
            <a:off x="10406062" y="2924175"/>
            <a:ext cx="847725" cy="1009650"/>
          </a:xfrm>
          <a:prstGeom prst="rect">
            <a:avLst/>
          </a:prstGeom>
        </p:spPr>
      </p:pic>
      <p:pic>
        <p:nvPicPr>
          <p:cNvPr id="15" name="Picture 14">
            <a:extLst>
              <a:ext uri="{FF2B5EF4-FFF2-40B4-BE49-F238E27FC236}">
                <a16:creationId xmlns:a16="http://schemas.microsoft.com/office/drawing/2014/main" id="{929ACD7B-1CF0-4C8B-97FB-5A324A4F719B}"/>
              </a:ext>
            </a:extLst>
          </p:cNvPr>
          <p:cNvPicPr>
            <a:picLocks noChangeAspect="1"/>
          </p:cNvPicPr>
          <p:nvPr/>
        </p:nvPicPr>
        <p:blipFill>
          <a:blip r:embed="rId6"/>
          <a:stretch>
            <a:fillRect/>
          </a:stretch>
        </p:blipFill>
        <p:spPr>
          <a:xfrm>
            <a:off x="6359970" y="5260685"/>
            <a:ext cx="4663189" cy="1168690"/>
          </a:xfrm>
          <a:prstGeom prst="rect">
            <a:avLst/>
          </a:prstGeom>
        </p:spPr>
      </p:pic>
    </p:spTree>
    <p:extLst>
      <p:ext uri="{BB962C8B-B14F-4D97-AF65-F5344CB8AC3E}">
        <p14:creationId xmlns:p14="http://schemas.microsoft.com/office/powerpoint/2010/main" val="20440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defRPr/>
            </a:pPr>
            <a:r>
              <a:rPr lang="en-US" sz="2000" b="1" dirty="0">
                <a:solidFill>
                  <a:schemeClr val="bg1"/>
                </a:solidFill>
              </a:rPr>
              <a:t>Hours Of Flight And Hours Post Inspection Before Aircraft Accidents</a:t>
            </a:r>
          </a:p>
        </p:txBody>
      </p:sp>
      <p:pic>
        <p:nvPicPr>
          <p:cNvPr id="7" name="Picture 6">
            <a:extLst>
              <a:ext uri="{FF2B5EF4-FFF2-40B4-BE49-F238E27FC236}">
                <a16:creationId xmlns:a16="http://schemas.microsoft.com/office/drawing/2014/main" id="{3FDA7BF3-6A35-4729-A0E8-3E8A16C605AC}"/>
              </a:ext>
            </a:extLst>
          </p:cNvPr>
          <p:cNvPicPr>
            <a:picLocks noChangeAspect="1"/>
          </p:cNvPicPr>
          <p:nvPr/>
        </p:nvPicPr>
        <p:blipFill>
          <a:blip r:embed="rId2"/>
          <a:stretch>
            <a:fillRect/>
          </a:stretch>
        </p:blipFill>
        <p:spPr>
          <a:xfrm>
            <a:off x="257175" y="906421"/>
            <a:ext cx="6030879" cy="2828274"/>
          </a:xfrm>
          <a:prstGeom prst="rect">
            <a:avLst/>
          </a:prstGeom>
        </p:spPr>
      </p:pic>
      <p:pic>
        <p:nvPicPr>
          <p:cNvPr id="10" name="Picture 9">
            <a:extLst>
              <a:ext uri="{FF2B5EF4-FFF2-40B4-BE49-F238E27FC236}">
                <a16:creationId xmlns:a16="http://schemas.microsoft.com/office/drawing/2014/main" id="{C244C9D2-10CC-4E7F-825F-8A6D3C891123}"/>
              </a:ext>
            </a:extLst>
          </p:cNvPr>
          <p:cNvPicPr>
            <a:picLocks noChangeAspect="1"/>
          </p:cNvPicPr>
          <p:nvPr/>
        </p:nvPicPr>
        <p:blipFill>
          <a:blip r:embed="rId3"/>
          <a:stretch>
            <a:fillRect/>
          </a:stretch>
        </p:blipFill>
        <p:spPr>
          <a:xfrm>
            <a:off x="4929187" y="3797057"/>
            <a:ext cx="6881813" cy="2828920"/>
          </a:xfrm>
          <a:prstGeom prst="rect">
            <a:avLst/>
          </a:prstGeom>
        </p:spPr>
      </p:pic>
    </p:spTree>
    <p:extLst>
      <p:ext uri="{BB962C8B-B14F-4D97-AF65-F5344CB8AC3E}">
        <p14:creationId xmlns:p14="http://schemas.microsoft.com/office/powerpoint/2010/main" val="3837207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R="0" lvl="0" indent="0" algn="ctr" defTabSz="844550" fontAlgn="auto">
              <a:lnSpc>
                <a:spcPct val="90000"/>
              </a:lnSpc>
              <a:spcBef>
                <a:spcPct val="0"/>
              </a:spcBef>
              <a:spcAft>
                <a:spcPct val="35000"/>
              </a:spcAft>
              <a:buClrTx/>
              <a:buSzTx/>
              <a:buFontTx/>
              <a:buNone/>
              <a:tabLst/>
              <a:defRPr/>
            </a:pPr>
            <a:r>
              <a:rPr lang="en-GB" sz="2000" b="1" dirty="0">
                <a:solidFill>
                  <a:schemeClr val="bg1"/>
                </a:solidFill>
              </a:rPr>
              <a:t>Major Contributing Factors</a:t>
            </a:r>
            <a:endParaRPr lang="en-US" sz="2000" b="1" dirty="0">
              <a:solidFill>
                <a:schemeClr val="bg1"/>
              </a:solidFill>
            </a:endParaRPr>
          </a:p>
        </p:txBody>
      </p:sp>
      <p:pic>
        <p:nvPicPr>
          <p:cNvPr id="3" name="Picture 2">
            <a:extLst>
              <a:ext uri="{FF2B5EF4-FFF2-40B4-BE49-F238E27FC236}">
                <a16:creationId xmlns:a16="http://schemas.microsoft.com/office/drawing/2014/main" id="{2C23F26C-01B3-4DA3-90AE-1DA52710F0D9}"/>
              </a:ext>
            </a:extLst>
          </p:cNvPr>
          <p:cNvPicPr>
            <a:picLocks noChangeAspect="1"/>
          </p:cNvPicPr>
          <p:nvPr/>
        </p:nvPicPr>
        <p:blipFill>
          <a:blip r:embed="rId2"/>
          <a:stretch>
            <a:fillRect/>
          </a:stretch>
        </p:blipFill>
        <p:spPr>
          <a:xfrm>
            <a:off x="196867" y="1066800"/>
            <a:ext cx="5556205" cy="5124449"/>
          </a:xfrm>
          <a:prstGeom prst="rect">
            <a:avLst/>
          </a:prstGeom>
        </p:spPr>
      </p:pic>
      <p:pic>
        <p:nvPicPr>
          <p:cNvPr id="5" name="Picture 4">
            <a:extLst>
              <a:ext uri="{FF2B5EF4-FFF2-40B4-BE49-F238E27FC236}">
                <a16:creationId xmlns:a16="http://schemas.microsoft.com/office/drawing/2014/main" id="{42FD19D8-8C91-4C2D-B9E0-391D8BC9A5A6}"/>
              </a:ext>
            </a:extLst>
          </p:cNvPr>
          <p:cNvPicPr>
            <a:picLocks noChangeAspect="1"/>
          </p:cNvPicPr>
          <p:nvPr/>
        </p:nvPicPr>
        <p:blipFill>
          <a:blip r:embed="rId3"/>
          <a:stretch>
            <a:fillRect/>
          </a:stretch>
        </p:blipFill>
        <p:spPr>
          <a:xfrm>
            <a:off x="4991100" y="1703097"/>
            <a:ext cx="6896100" cy="1047750"/>
          </a:xfrm>
          <a:prstGeom prst="rect">
            <a:avLst/>
          </a:prstGeom>
        </p:spPr>
      </p:pic>
    </p:spTree>
    <p:extLst>
      <p:ext uri="{BB962C8B-B14F-4D97-AF65-F5344CB8AC3E}">
        <p14:creationId xmlns:p14="http://schemas.microsoft.com/office/powerpoint/2010/main" val="1999705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256879B0-6A4F-4399-96AF-1CA996304333}"/>
              </a:ext>
            </a:extLst>
          </p:cNvPr>
          <p:cNvSpPr/>
          <p:nvPr/>
        </p:nvSpPr>
        <p:spPr>
          <a:xfrm>
            <a:off x="199505" y="249383"/>
            <a:ext cx="11812386" cy="573578"/>
          </a:xfrm>
          <a:prstGeom prst="round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Project Portfolio</a:t>
            </a:r>
            <a:endParaRPr lang="en-US" sz="2000" b="1"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4</a:t>
            </a:fld>
            <a:endParaRPr lang="en-GB" dirty="0"/>
          </a:p>
        </p:txBody>
      </p:sp>
      <p:grpSp>
        <p:nvGrpSpPr>
          <p:cNvPr id="8" name="Group 7">
            <a:extLst>
              <a:ext uri="{FF2B5EF4-FFF2-40B4-BE49-F238E27FC236}">
                <a16:creationId xmlns:a16="http://schemas.microsoft.com/office/drawing/2014/main" id="{D3407A02-1892-4804-8FE1-8A7D3A4A6824}"/>
              </a:ext>
            </a:extLst>
          </p:cNvPr>
          <p:cNvGrpSpPr/>
          <p:nvPr/>
        </p:nvGrpSpPr>
        <p:grpSpPr>
          <a:xfrm>
            <a:off x="208026" y="986431"/>
            <a:ext cx="1947594" cy="4372609"/>
            <a:chOff x="664143" y="692777"/>
            <a:chExt cx="2280484" cy="4665398"/>
          </a:xfrm>
        </p:grpSpPr>
        <p:grpSp>
          <p:nvGrpSpPr>
            <p:cNvPr id="6" name="Group 5">
              <a:extLst>
                <a:ext uri="{FF2B5EF4-FFF2-40B4-BE49-F238E27FC236}">
                  <a16:creationId xmlns:a16="http://schemas.microsoft.com/office/drawing/2014/main" id="{39B9E4AE-A828-451E-AB32-DFE523BFB79B}"/>
                </a:ext>
              </a:extLst>
            </p:cNvPr>
            <p:cNvGrpSpPr/>
            <p:nvPr/>
          </p:nvGrpSpPr>
          <p:grpSpPr>
            <a:xfrm>
              <a:off x="664143" y="1397626"/>
              <a:ext cx="2280484" cy="3960549"/>
              <a:chOff x="664143" y="1397626"/>
              <a:chExt cx="2280484" cy="3960549"/>
            </a:xfrm>
          </p:grpSpPr>
          <p:sp>
            <p:nvSpPr>
              <p:cNvPr id="4" name="TextBox 3">
                <a:extLst>
                  <a:ext uri="{FF2B5EF4-FFF2-40B4-BE49-F238E27FC236}">
                    <a16:creationId xmlns:a16="http://schemas.microsoft.com/office/drawing/2014/main" id="{8ABB4D04-CE4E-4F89-BA96-EDD3EA753286}"/>
                  </a:ext>
                </a:extLst>
              </p:cNvPr>
              <p:cNvSpPr txBox="1"/>
              <p:nvPr/>
            </p:nvSpPr>
            <p:spPr>
              <a:xfrm>
                <a:off x="664143" y="1397626"/>
                <a:ext cx="2280484" cy="1072460"/>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GameCo- Marketing Analysis</a:t>
                </a:r>
              </a:p>
            </p:txBody>
          </p:sp>
          <p:sp>
            <p:nvSpPr>
              <p:cNvPr id="19" name="TextBox 18">
                <a:extLst>
                  <a:ext uri="{FF2B5EF4-FFF2-40B4-BE49-F238E27FC236}">
                    <a16:creationId xmlns:a16="http://schemas.microsoft.com/office/drawing/2014/main" id="{A08313AC-22DC-46F2-9E49-F16B8A92D592}"/>
                  </a:ext>
                </a:extLst>
              </p:cNvPr>
              <p:cNvSpPr txBox="1"/>
              <p:nvPr/>
            </p:nvSpPr>
            <p:spPr>
              <a:xfrm>
                <a:off x="664143" y="2470091"/>
                <a:ext cx="2280484" cy="2888084"/>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Client: </a:t>
                </a:r>
              </a:p>
              <a:p>
                <a:pPr algn="l"/>
                <a:r>
                  <a:rPr lang="en-GB" dirty="0"/>
                  <a:t>Video Game Company</a:t>
                </a:r>
              </a:p>
              <a:p>
                <a:pPr algn="l"/>
                <a:endParaRPr lang="en-GB" dirty="0"/>
              </a:p>
              <a:p>
                <a:pPr algn="l"/>
                <a:r>
                  <a:rPr lang="en-GB" dirty="0"/>
                  <a:t>Task: </a:t>
                </a:r>
              </a:p>
              <a:p>
                <a:pPr algn="l"/>
                <a:r>
                  <a:rPr lang="en-GB" dirty="0"/>
                  <a:t>Identifying market opportunities for launching new video games</a:t>
                </a:r>
              </a:p>
            </p:txBody>
          </p:sp>
        </p:grpSp>
        <p:sp>
          <p:nvSpPr>
            <p:cNvPr id="7" name="Oval 6">
              <a:extLst>
                <a:ext uri="{FF2B5EF4-FFF2-40B4-BE49-F238E27FC236}">
                  <a16:creationId xmlns:a16="http://schemas.microsoft.com/office/drawing/2014/main" id="{76B8F38A-FD7D-4C96-9202-BB162818871B}"/>
                </a:ext>
              </a:extLst>
            </p:cNvPr>
            <p:cNvSpPr/>
            <p:nvPr/>
          </p:nvSpPr>
          <p:spPr>
            <a:xfrm>
              <a:off x="1300012" y="692777"/>
              <a:ext cx="1028700" cy="70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b="1" dirty="0">
                  <a:solidFill>
                    <a:srgbClr val="2D0DED"/>
                  </a:solidFill>
                </a:rPr>
                <a:t>1</a:t>
              </a:r>
            </a:p>
          </p:txBody>
        </p:sp>
      </p:grpSp>
      <p:grpSp>
        <p:nvGrpSpPr>
          <p:cNvPr id="9" name="Group 8">
            <a:extLst>
              <a:ext uri="{FF2B5EF4-FFF2-40B4-BE49-F238E27FC236}">
                <a16:creationId xmlns:a16="http://schemas.microsoft.com/office/drawing/2014/main" id="{3DF60E7E-CB72-417B-9F12-7AC08A46AE5B}"/>
              </a:ext>
            </a:extLst>
          </p:cNvPr>
          <p:cNvGrpSpPr/>
          <p:nvPr/>
        </p:nvGrpSpPr>
        <p:grpSpPr>
          <a:xfrm>
            <a:off x="2499755" y="986431"/>
            <a:ext cx="1964635" cy="4372033"/>
            <a:chOff x="3721668" y="1073777"/>
            <a:chExt cx="2300438" cy="4664783"/>
          </a:xfrm>
        </p:grpSpPr>
        <p:grpSp>
          <p:nvGrpSpPr>
            <p:cNvPr id="21" name="Group 20">
              <a:extLst>
                <a:ext uri="{FF2B5EF4-FFF2-40B4-BE49-F238E27FC236}">
                  <a16:creationId xmlns:a16="http://schemas.microsoft.com/office/drawing/2014/main" id="{7D5875B4-803A-48C8-BBAF-D17D81957C68}"/>
                </a:ext>
              </a:extLst>
            </p:cNvPr>
            <p:cNvGrpSpPr/>
            <p:nvPr/>
          </p:nvGrpSpPr>
          <p:grpSpPr>
            <a:xfrm>
              <a:off x="3721668" y="1778627"/>
              <a:ext cx="2300438" cy="3959933"/>
              <a:chOff x="664143" y="1397627"/>
              <a:chExt cx="2300438" cy="3959933"/>
            </a:xfrm>
          </p:grpSpPr>
          <p:sp>
            <p:nvSpPr>
              <p:cNvPr id="22" name="TextBox 21">
                <a:extLst>
                  <a:ext uri="{FF2B5EF4-FFF2-40B4-BE49-F238E27FC236}">
                    <a16:creationId xmlns:a16="http://schemas.microsoft.com/office/drawing/2014/main" id="{C34CEFC9-02AB-42A0-B4C7-A98502BACD2C}"/>
                  </a:ext>
                </a:extLst>
              </p:cNvPr>
              <p:cNvSpPr txBox="1"/>
              <p:nvPr/>
            </p:nvSpPr>
            <p:spPr>
              <a:xfrm>
                <a:off x="664143" y="1397627"/>
                <a:ext cx="2300438" cy="1386358"/>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Influenza Season-</a:t>
                </a:r>
              </a:p>
              <a:p>
                <a:r>
                  <a:rPr lang="en-GB" sz="2000" dirty="0"/>
                  <a:t>Medical Staff Planning</a:t>
                </a:r>
              </a:p>
            </p:txBody>
          </p:sp>
          <p:sp>
            <p:nvSpPr>
              <p:cNvPr id="23" name="TextBox 22">
                <a:extLst>
                  <a:ext uri="{FF2B5EF4-FFF2-40B4-BE49-F238E27FC236}">
                    <a16:creationId xmlns:a16="http://schemas.microsoft.com/office/drawing/2014/main" id="{4BA7AA8C-4D54-400B-9464-9E87EAFE9541}"/>
                  </a:ext>
                </a:extLst>
              </p:cNvPr>
              <p:cNvSpPr txBox="1"/>
              <p:nvPr/>
            </p:nvSpPr>
            <p:spPr>
              <a:xfrm>
                <a:off x="664143" y="2470092"/>
                <a:ext cx="2300438" cy="2887468"/>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Client : </a:t>
                </a:r>
              </a:p>
              <a:p>
                <a:pPr algn="l"/>
                <a:r>
                  <a:rPr lang="en-GB" dirty="0"/>
                  <a:t>Supplier of Temporary Medical Staff</a:t>
                </a:r>
              </a:p>
              <a:p>
                <a:pPr algn="l"/>
                <a:r>
                  <a:rPr lang="en-GB" dirty="0"/>
                  <a:t>Task :</a:t>
                </a:r>
              </a:p>
              <a:p>
                <a:pPr algn="l"/>
                <a:r>
                  <a:rPr lang="en-GB" dirty="0"/>
                  <a:t>Analysing the USA Influenza Season and preparing a staffing plan staff</a:t>
                </a:r>
              </a:p>
            </p:txBody>
          </p:sp>
        </p:grpSp>
        <p:sp>
          <p:nvSpPr>
            <p:cNvPr id="26" name="Oval 25">
              <a:extLst>
                <a:ext uri="{FF2B5EF4-FFF2-40B4-BE49-F238E27FC236}">
                  <a16:creationId xmlns:a16="http://schemas.microsoft.com/office/drawing/2014/main" id="{AFEE3DB5-D1DD-4813-9775-51F9CB97808D}"/>
                </a:ext>
              </a:extLst>
            </p:cNvPr>
            <p:cNvSpPr/>
            <p:nvPr/>
          </p:nvSpPr>
          <p:spPr>
            <a:xfrm>
              <a:off x="4357537" y="1073777"/>
              <a:ext cx="1028700" cy="70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b="1" dirty="0">
                  <a:solidFill>
                    <a:srgbClr val="2D0DED"/>
                  </a:solidFill>
                </a:rPr>
                <a:t>2</a:t>
              </a:r>
            </a:p>
          </p:txBody>
        </p:sp>
      </p:grpSp>
      <p:grpSp>
        <p:nvGrpSpPr>
          <p:cNvPr id="27" name="Group 26">
            <a:extLst>
              <a:ext uri="{FF2B5EF4-FFF2-40B4-BE49-F238E27FC236}">
                <a16:creationId xmlns:a16="http://schemas.microsoft.com/office/drawing/2014/main" id="{2BD35068-D4F6-4E2A-9154-EDA815AEFDBC}"/>
              </a:ext>
            </a:extLst>
          </p:cNvPr>
          <p:cNvGrpSpPr/>
          <p:nvPr/>
        </p:nvGrpSpPr>
        <p:grpSpPr>
          <a:xfrm>
            <a:off x="4806563" y="986431"/>
            <a:ext cx="1964636" cy="4372033"/>
            <a:chOff x="664143" y="692777"/>
            <a:chExt cx="2300439" cy="4331610"/>
          </a:xfrm>
        </p:grpSpPr>
        <p:grpSp>
          <p:nvGrpSpPr>
            <p:cNvPr id="28" name="Group 27">
              <a:extLst>
                <a:ext uri="{FF2B5EF4-FFF2-40B4-BE49-F238E27FC236}">
                  <a16:creationId xmlns:a16="http://schemas.microsoft.com/office/drawing/2014/main" id="{FC1E7611-94D2-44A9-B6F5-FE03929E7FBE}"/>
                </a:ext>
              </a:extLst>
            </p:cNvPr>
            <p:cNvGrpSpPr/>
            <p:nvPr/>
          </p:nvGrpSpPr>
          <p:grpSpPr>
            <a:xfrm>
              <a:off x="664143" y="1397627"/>
              <a:ext cx="2300439" cy="3626760"/>
              <a:chOff x="664143" y="1397627"/>
              <a:chExt cx="2300439" cy="3626760"/>
            </a:xfrm>
          </p:grpSpPr>
          <p:sp>
            <p:nvSpPr>
              <p:cNvPr id="30" name="TextBox 29">
                <a:extLst>
                  <a:ext uri="{FF2B5EF4-FFF2-40B4-BE49-F238E27FC236}">
                    <a16:creationId xmlns:a16="http://schemas.microsoft.com/office/drawing/2014/main" id="{51414899-F170-40E7-821B-DD0D3356BB94}"/>
                  </a:ext>
                </a:extLst>
              </p:cNvPr>
              <p:cNvSpPr txBox="1"/>
              <p:nvPr/>
            </p:nvSpPr>
            <p:spPr>
              <a:xfrm>
                <a:off x="664143" y="1397627"/>
                <a:ext cx="2300439" cy="945523"/>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Customers base Analysis</a:t>
                </a:r>
              </a:p>
            </p:txBody>
          </p:sp>
          <p:sp>
            <p:nvSpPr>
              <p:cNvPr id="31" name="TextBox 30">
                <a:extLst>
                  <a:ext uri="{FF2B5EF4-FFF2-40B4-BE49-F238E27FC236}">
                    <a16:creationId xmlns:a16="http://schemas.microsoft.com/office/drawing/2014/main" id="{5390F6ED-B54B-4A2F-A573-D2F9F4AEC0DC}"/>
                  </a:ext>
                </a:extLst>
              </p:cNvPr>
              <p:cNvSpPr txBox="1"/>
              <p:nvPr/>
            </p:nvSpPr>
            <p:spPr>
              <a:xfrm>
                <a:off x="664143" y="2343150"/>
                <a:ext cx="2300439" cy="2681237"/>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Client : </a:t>
                </a:r>
              </a:p>
              <a:p>
                <a:pPr algn="l"/>
                <a:r>
                  <a:rPr lang="en-GB" dirty="0"/>
                  <a:t>DVD Renting company</a:t>
                </a:r>
              </a:p>
              <a:p>
                <a:pPr algn="l"/>
                <a:endParaRPr lang="en-GB" dirty="0"/>
              </a:p>
              <a:p>
                <a:pPr algn="l"/>
                <a:r>
                  <a:rPr lang="en-GB" dirty="0"/>
                  <a:t>Task :</a:t>
                </a:r>
              </a:p>
              <a:p>
                <a:pPr algn="l"/>
                <a:r>
                  <a:rPr lang="en-GB" dirty="0"/>
                  <a:t>Analysing customer base and preferences, </a:t>
                </a:r>
              </a:p>
            </p:txBody>
          </p:sp>
        </p:grpSp>
        <p:sp>
          <p:nvSpPr>
            <p:cNvPr id="29" name="Oval 28">
              <a:extLst>
                <a:ext uri="{FF2B5EF4-FFF2-40B4-BE49-F238E27FC236}">
                  <a16:creationId xmlns:a16="http://schemas.microsoft.com/office/drawing/2014/main" id="{CAD0F3DD-DE42-4BEE-BDB3-6AA3BAD5247B}"/>
                </a:ext>
              </a:extLst>
            </p:cNvPr>
            <p:cNvSpPr/>
            <p:nvPr/>
          </p:nvSpPr>
          <p:spPr>
            <a:xfrm>
              <a:off x="1300012" y="692777"/>
              <a:ext cx="1028700" cy="70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b="1" dirty="0">
                  <a:solidFill>
                    <a:srgbClr val="2D0DED"/>
                  </a:solidFill>
                </a:rPr>
                <a:t>3</a:t>
              </a:r>
            </a:p>
          </p:txBody>
        </p:sp>
      </p:grpSp>
      <p:sp>
        <p:nvSpPr>
          <p:cNvPr id="38" name="TextBox 37">
            <a:extLst>
              <a:ext uri="{FF2B5EF4-FFF2-40B4-BE49-F238E27FC236}">
                <a16:creationId xmlns:a16="http://schemas.microsoft.com/office/drawing/2014/main" id="{8F1C8B7B-43A0-43C4-94DC-36EB0903D356}"/>
              </a:ext>
            </a:extLst>
          </p:cNvPr>
          <p:cNvSpPr txBox="1"/>
          <p:nvPr/>
        </p:nvSpPr>
        <p:spPr>
          <a:xfrm>
            <a:off x="190983" y="5359044"/>
            <a:ext cx="1964637" cy="1235820"/>
          </a:xfrm>
          <a:prstGeom prst="rect">
            <a:avLst/>
          </a:pr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dirty="0"/>
              <a:t>Analysis Tools :</a:t>
            </a:r>
          </a:p>
          <a:p>
            <a:pPr marL="342900" indent="-342900" algn="l">
              <a:buFont typeface="Arial" panose="020B0604020202020204" pitchFamily="34" charset="0"/>
              <a:buChar char="•"/>
            </a:pPr>
            <a:r>
              <a:rPr lang="en-GB" sz="1600" dirty="0"/>
              <a:t>MS Excel</a:t>
            </a:r>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400" dirty="0"/>
          </a:p>
        </p:txBody>
      </p:sp>
      <p:sp>
        <p:nvSpPr>
          <p:cNvPr id="39" name="TextBox 38">
            <a:extLst>
              <a:ext uri="{FF2B5EF4-FFF2-40B4-BE49-F238E27FC236}">
                <a16:creationId xmlns:a16="http://schemas.microsoft.com/office/drawing/2014/main" id="{212EE29D-468E-417B-957E-373A80591DFC}"/>
              </a:ext>
            </a:extLst>
          </p:cNvPr>
          <p:cNvSpPr txBox="1"/>
          <p:nvPr/>
        </p:nvSpPr>
        <p:spPr>
          <a:xfrm>
            <a:off x="2497792" y="5372796"/>
            <a:ext cx="1966597" cy="1235820"/>
          </a:xfrm>
          <a:prstGeom prst="rect">
            <a:avLst/>
          </a:pr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dirty="0"/>
              <a:t>Analysis Tools :</a:t>
            </a:r>
          </a:p>
          <a:p>
            <a:pPr marL="342900" indent="-342900" algn="l">
              <a:buFont typeface="Arial" panose="020B0604020202020204" pitchFamily="34" charset="0"/>
              <a:buChar char="•"/>
            </a:pPr>
            <a:r>
              <a:rPr lang="en-GB" sz="1600" dirty="0"/>
              <a:t>MS Excel</a:t>
            </a:r>
          </a:p>
          <a:p>
            <a:pPr marL="342900" indent="-342900" algn="l">
              <a:buFont typeface="Arial" panose="020B0604020202020204" pitchFamily="34" charset="0"/>
              <a:buChar char="•"/>
            </a:pPr>
            <a:r>
              <a:rPr lang="en-GB" sz="1600" dirty="0"/>
              <a:t>Tableau</a:t>
            </a:r>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400" dirty="0"/>
          </a:p>
        </p:txBody>
      </p:sp>
      <p:sp>
        <p:nvSpPr>
          <p:cNvPr id="40" name="TextBox 39">
            <a:extLst>
              <a:ext uri="{FF2B5EF4-FFF2-40B4-BE49-F238E27FC236}">
                <a16:creationId xmlns:a16="http://schemas.microsoft.com/office/drawing/2014/main" id="{720CCB69-3929-416D-8930-AEA731EC010A}"/>
              </a:ext>
            </a:extLst>
          </p:cNvPr>
          <p:cNvSpPr txBox="1"/>
          <p:nvPr/>
        </p:nvSpPr>
        <p:spPr>
          <a:xfrm>
            <a:off x="4806562" y="5359043"/>
            <a:ext cx="1964636" cy="1249573"/>
          </a:xfrm>
          <a:prstGeom prst="rect">
            <a:avLst/>
          </a:pr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dirty="0"/>
              <a:t>Analysis Tools :</a:t>
            </a:r>
          </a:p>
          <a:p>
            <a:pPr marL="342900" indent="-342900" algn="l">
              <a:buFont typeface="Arial" panose="020B0604020202020204" pitchFamily="34" charset="0"/>
              <a:buChar char="•"/>
            </a:pPr>
            <a:r>
              <a:rPr lang="en-GB" sz="1600" dirty="0"/>
              <a:t>PostGre SQL</a:t>
            </a:r>
          </a:p>
          <a:p>
            <a:pPr marL="342900" indent="-342900" algn="l">
              <a:buFont typeface="Arial" panose="020B0604020202020204" pitchFamily="34" charset="0"/>
              <a:buChar char="•"/>
            </a:pPr>
            <a:r>
              <a:rPr lang="en-GB" sz="1600" dirty="0"/>
              <a:t>MS Excel</a:t>
            </a:r>
          </a:p>
          <a:p>
            <a:pPr marL="342900" indent="-342900" algn="l">
              <a:buFont typeface="Arial" panose="020B0604020202020204" pitchFamily="34" charset="0"/>
              <a:buChar char="•"/>
            </a:pPr>
            <a:r>
              <a:rPr lang="en-GB" sz="1600" dirty="0"/>
              <a:t>Tableau</a:t>
            </a:r>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400" dirty="0"/>
          </a:p>
        </p:txBody>
      </p:sp>
      <p:grpSp>
        <p:nvGrpSpPr>
          <p:cNvPr id="10" name="Group 9">
            <a:extLst>
              <a:ext uri="{FF2B5EF4-FFF2-40B4-BE49-F238E27FC236}">
                <a16:creationId xmlns:a16="http://schemas.microsoft.com/office/drawing/2014/main" id="{2F04459F-A5C2-4BF2-886D-69E96C5BCAB1}"/>
              </a:ext>
            </a:extLst>
          </p:cNvPr>
          <p:cNvGrpSpPr/>
          <p:nvPr/>
        </p:nvGrpSpPr>
        <p:grpSpPr>
          <a:xfrm>
            <a:off x="7164407" y="1051187"/>
            <a:ext cx="1964637" cy="5543677"/>
            <a:chOff x="7380773" y="986431"/>
            <a:chExt cx="1964637" cy="5543677"/>
          </a:xfrm>
        </p:grpSpPr>
        <p:grpSp>
          <p:nvGrpSpPr>
            <p:cNvPr id="33" name="Group 32">
              <a:extLst>
                <a:ext uri="{FF2B5EF4-FFF2-40B4-BE49-F238E27FC236}">
                  <a16:creationId xmlns:a16="http://schemas.microsoft.com/office/drawing/2014/main" id="{2B9F5DDA-5C42-4A85-8A72-26B14CACEBED}"/>
                </a:ext>
              </a:extLst>
            </p:cNvPr>
            <p:cNvGrpSpPr/>
            <p:nvPr/>
          </p:nvGrpSpPr>
          <p:grpSpPr>
            <a:xfrm>
              <a:off x="7380774" y="986431"/>
              <a:ext cx="1964636" cy="4358282"/>
              <a:chOff x="664143" y="692777"/>
              <a:chExt cx="2300439" cy="4650111"/>
            </a:xfrm>
          </p:grpSpPr>
          <p:grpSp>
            <p:nvGrpSpPr>
              <p:cNvPr id="34" name="Group 33">
                <a:extLst>
                  <a:ext uri="{FF2B5EF4-FFF2-40B4-BE49-F238E27FC236}">
                    <a16:creationId xmlns:a16="http://schemas.microsoft.com/office/drawing/2014/main" id="{8B2CDC1C-A662-4425-AF0B-178AF2EF5AA1}"/>
                  </a:ext>
                </a:extLst>
              </p:cNvPr>
              <p:cNvGrpSpPr/>
              <p:nvPr/>
            </p:nvGrpSpPr>
            <p:grpSpPr>
              <a:xfrm>
                <a:off x="664143" y="1397627"/>
                <a:ext cx="2300439" cy="3945261"/>
                <a:chOff x="664143" y="1397627"/>
                <a:chExt cx="2300439" cy="3945261"/>
              </a:xfrm>
            </p:grpSpPr>
            <p:sp>
              <p:nvSpPr>
                <p:cNvPr id="36" name="TextBox 35">
                  <a:extLst>
                    <a:ext uri="{FF2B5EF4-FFF2-40B4-BE49-F238E27FC236}">
                      <a16:creationId xmlns:a16="http://schemas.microsoft.com/office/drawing/2014/main" id="{00BA6040-E7D3-40FE-BF4D-5D0D2B6CA46E}"/>
                    </a:ext>
                  </a:extLst>
                </p:cNvPr>
                <p:cNvSpPr txBox="1"/>
                <p:nvPr/>
              </p:nvSpPr>
              <p:spPr>
                <a:xfrm>
                  <a:off x="664143" y="1397627"/>
                  <a:ext cx="2300439" cy="945523"/>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Customers Profiling and Analysis</a:t>
                  </a:r>
                </a:p>
              </p:txBody>
            </p:sp>
            <p:sp>
              <p:nvSpPr>
                <p:cNvPr id="37" name="TextBox 36">
                  <a:extLst>
                    <a:ext uri="{FF2B5EF4-FFF2-40B4-BE49-F238E27FC236}">
                      <a16:creationId xmlns:a16="http://schemas.microsoft.com/office/drawing/2014/main" id="{074A5340-AB19-4216-B0C3-E8CBB03F6CC3}"/>
                    </a:ext>
                  </a:extLst>
                </p:cNvPr>
                <p:cNvSpPr txBox="1"/>
                <p:nvPr/>
              </p:nvSpPr>
              <p:spPr>
                <a:xfrm>
                  <a:off x="664143" y="2343150"/>
                  <a:ext cx="2300439" cy="2999738"/>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Client: </a:t>
                  </a:r>
                </a:p>
                <a:p>
                  <a:pPr algn="l"/>
                  <a:r>
                    <a:rPr lang="en-GB" dirty="0"/>
                    <a:t>Online Grocery Store</a:t>
                  </a:r>
                </a:p>
                <a:p>
                  <a:pPr algn="l"/>
                  <a:endParaRPr lang="en-GB" dirty="0"/>
                </a:p>
                <a:p>
                  <a:pPr algn="l"/>
                  <a:r>
                    <a:rPr lang="en-GB" dirty="0"/>
                    <a:t>Task: </a:t>
                  </a:r>
                </a:p>
                <a:p>
                  <a:pPr algn="l"/>
                  <a:r>
                    <a:rPr lang="en-GB" dirty="0"/>
                    <a:t>Gain market insights based on customer profiling</a:t>
                  </a:r>
                </a:p>
              </p:txBody>
            </p:sp>
          </p:grpSp>
          <p:sp>
            <p:nvSpPr>
              <p:cNvPr id="35" name="Oval 34">
                <a:extLst>
                  <a:ext uri="{FF2B5EF4-FFF2-40B4-BE49-F238E27FC236}">
                    <a16:creationId xmlns:a16="http://schemas.microsoft.com/office/drawing/2014/main" id="{5A54F1B3-8977-49D0-99C6-4D61606B9092}"/>
                  </a:ext>
                </a:extLst>
              </p:cNvPr>
              <p:cNvSpPr/>
              <p:nvPr/>
            </p:nvSpPr>
            <p:spPr>
              <a:xfrm>
                <a:off x="1300012" y="692777"/>
                <a:ext cx="1028700" cy="70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b="1" dirty="0">
                    <a:solidFill>
                      <a:srgbClr val="2D0DED"/>
                    </a:solidFill>
                  </a:rPr>
                  <a:t>4</a:t>
                </a:r>
              </a:p>
            </p:txBody>
          </p:sp>
        </p:grpSp>
        <p:sp>
          <p:nvSpPr>
            <p:cNvPr id="41" name="TextBox 40">
              <a:extLst>
                <a:ext uri="{FF2B5EF4-FFF2-40B4-BE49-F238E27FC236}">
                  <a16:creationId xmlns:a16="http://schemas.microsoft.com/office/drawing/2014/main" id="{4CD18CE1-D109-46EA-ADC5-6847C126C83E}"/>
                </a:ext>
              </a:extLst>
            </p:cNvPr>
            <p:cNvSpPr txBox="1"/>
            <p:nvPr/>
          </p:nvSpPr>
          <p:spPr>
            <a:xfrm>
              <a:off x="7380773" y="5359043"/>
              <a:ext cx="1964635" cy="1171065"/>
            </a:xfrm>
            <a:prstGeom prst="rect">
              <a:avLst/>
            </a:pr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dirty="0"/>
                <a:t>Analysis Tools :</a:t>
              </a:r>
            </a:p>
            <a:p>
              <a:pPr marL="342900" indent="-342900" algn="l">
                <a:buFont typeface="Arial" panose="020B0604020202020204" pitchFamily="34" charset="0"/>
                <a:buChar char="•"/>
              </a:pPr>
              <a:r>
                <a:rPr lang="en-GB" sz="1600" dirty="0"/>
                <a:t>Python</a:t>
              </a:r>
            </a:p>
            <a:p>
              <a:pPr marL="342900" indent="-342900" algn="l">
                <a:buFont typeface="Arial" panose="020B0604020202020204" pitchFamily="34" charset="0"/>
                <a:buChar char="•"/>
              </a:pPr>
              <a:r>
                <a:rPr lang="en-GB" sz="1600" dirty="0"/>
                <a:t>MS Excel</a:t>
              </a:r>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400" dirty="0"/>
            </a:p>
          </p:txBody>
        </p:sp>
      </p:grpSp>
      <p:grpSp>
        <p:nvGrpSpPr>
          <p:cNvPr id="42" name="Group 41">
            <a:extLst>
              <a:ext uri="{FF2B5EF4-FFF2-40B4-BE49-F238E27FC236}">
                <a16:creationId xmlns:a16="http://schemas.microsoft.com/office/drawing/2014/main" id="{5D8A00AE-EEBB-4683-95B1-E8984FF9C522}"/>
              </a:ext>
            </a:extLst>
          </p:cNvPr>
          <p:cNvGrpSpPr/>
          <p:nvPr/>
        </p:nvGrpSpPr>
        <p:grpSpPr>
          <a:xfrm>
            <a:off x="9422140" y="1051187"/>
            <a:ext cx="1964637" cy="5543677"/>
            <a:chOff x="7380773" y="986431"/>
            <a:chExt cx="1964637" cy="5543677"/>
          </a:xfrm>
        </p:grpSpPr>
        <p:grpSp>
          <p:nvGrpSpPr>
            <p:cNvPr id="43" name="Group 42">
              <a:extLst>
                <a:ext uri="{FF2B5EF4-FFF2-40B4-BE49-F238E27FC236}">
                  <a16:creationId xmlns:a16="http://schemas.microsoft.com/office/drawing/2014/main" id="{56F07BED-D6E4-44C9-A48A-834DAAE2C611}"/>
                </a:ext>
              </a:extLst>
            </p:cNvPr>
            <p:cNvGrpSpPr/>
            <p:nvPr/>
          </p:nvGrpSpPr>
          <p:grpSpPr>
            <a:xfrm>
              <a:off x="7380774" y="986431"/>
              <a:ext cx="1964636" cy="4358282"/>
              <a:chOff x="664143" y="692777"/>
              <a:chExt cx="2300439" cy="4650111"/>
            </a:xfrm>
          </p:grpSpPr>
          <p:grpSp>
            <p:nvGrpSpPr>
              <p:cNvPr id="45" name="Group 44">
                <a:extLst>
                  <a:ext uri="{FF2B5EF4-FFF2-40B4-BE49-F238E27FC236}">
                    <a16:creationId xmlns:a16="http://schemas.microsoft.com/office/drawing/2014/main" id="{B9C6E81A-2AEF-4292-816F-DCCEA1852D91}"/>
                  </a:ext>
                </a:extLst>
              </p:cNvPr>
              <p:cNvGrpSpPr/>
              <p:nvPr/>
            </p:nvGrpSpPr>
            <p:grpSpPr>
              <a:xfrm>
                <a:off x="664143" y="1397627"/>
                <a:ext cx="2300439" cy="3945261"/>
                <a:chOff x="664143" y="1397627"/>
                <a:chExt cx="2300439" cy="3945261"/>
              </a:xfrm>
            </p:grpSpPr>
            <p:sp>
              <p:nvSpPr>
                <p:cNvPr id="47" name="TextBox 46">
                  <a:extLst>
                    <a:ext uri="{FF2B5EF4-FFF2-40B4-BE49-F238E27FC236}">
                      <a16:creationId xmlns:a16="http://schemas.microsoft.com/office/drawing/2014/main" id="{548B3C72-E898-4F7E-AD26-B2BBAC1A614B}"/>
                    </a:ext>
                  </a:extLst>
                </p:cNvPr>
                <p:cNvSpPr txBox="1"/>
                <p:nvPr/>
              </p:nvSpPr>
              <p:spPr>
                <a:xfrm>
                  <a:off x="664143" y="1397627"/>
                  <a:ext cx="2300439" cy="945523"/>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USA-Aircrafts Accidents Analysis</a:t>
                  </a:r>
                </a:p>
              </p:txBody>
            </p:sp>
            <p:sp>
              <p:nvSpPr>
                <p:cNvPr id="48" name="TextBox 47">
                  <a:extLst>
                    <a:ext uri="{FF2B5EF4-FFF2-40B4-BE49-F238E27FC236}">
                      <a16:creationId xmlns:a16="http://schemas.microsoft.com/office/drawing/2014/main" id="{59CDCC3E-C987-45B6-8948-17FBC8E0DA60}"/>
                    </a:ext>
                  </a:extLst>
                </p:cNvPr>
                <p:cNvSpPr txBox="1"/>
                <p:nvPr/>
              </p:nvSpPr>
              <p:spPr>
                <a:xfrm>
                  <a:off x="664143" y="2343150"/>
                  <a:ext cx="2300439" cy="2999738"/>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Independent Study Project</a:t>
                  </a:r>
                </a:p>
                <a:p>
                  <a:pPr algn="l"/>
                  <a:endParaRPr lang="en-GB" dirty="0"/>
                </a:p>
                <a:p>
                  <a:pPr algn="l"/>
                  <a:endParaRPr lang="en-GB" dirty="0"/>
                </a:p>
                <a:p>
                  <a:pPr algn="l"/>
                  <a:r>
                    <a:rPr lang="en-GB" dirty="0"/>
                    <a:t>Task: </a:t>
                  </a:r>
                </a:p>
                <a:p>
                  <a:pPr algn="l"/>
                  <a:r>
                    <a:rPr lang="en-GB" dirty="0"/>
                    <a:t>Gain insights into the air accidents in the USA by analysing NTSB’s accidents database</a:t>
                  </a:r>
                </a:p>
              </p:txBody>
            </p:sp>
          </p:grpSp>
          <p:sp>
            <p:nvSpPr>
              <p:cNvPr id="46" name="Oval 45">
                <a:extLst>
                  <a:ext uri="{FF2B5EF4-FFF2-40B4-BE49-F238E27FC236}">
                    <a16:creationId xmlns:a16="http://schemas.microsoft.com/office/drawing/2014/main" id="{C0FAB076-5F3D-4FB0-ABBB-A0F514B70061}"/>
                  </a:ext>
                </a:extLst>
              </p:cNvPr>
              <p:cNvSpPr/>
              <p:nvPr/>
            </p:nvSpPr>
            <p:spPr>
              <a:xfrm>
                <a:off x="1300012" y="692777"/>
                <a:ext cx="1028700" cy="70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b="1" dirty="0">
                    <a:solidFill>
                      <a:srgbClr val="2D0DED"/>
                    </a:solidFill>
                  </a:rPr>
                  <a:t>5</a:t>
                </a:r>
              </a:p>
            </p:txBody>
          </p:sp>
        </p:grpSp>
        <p:sp>
          <p:nvSpPr>
            <p:cNvPr id="44" name="TextBox 43">
              <a:extLst>
                <a:ext uri="{FF2B5EF4-FFF2-40B4-BE49-F238E27FC236}">
                  <a16:creationId xmlns:a16="http://schemas.microsoft.com/office/drawing/2014/main" id="{6FB5A00C-AB86-4B29-87E6-965E5CF091AD}"/>
                </a:ext>
              </a:extLst>
            </p:cNvPr>
            <p:cNvSpPr txBox="1"/>
            <p:nvPr/>
          </p:nvSpPr>
          <p:spPr>
            <a:xfrm>
              <a:off x="7380773" y="5359043"/>
              <a:ext cx="1964635" cy="1171065"/>
            </a:xfrm>
            <a:prstGeom prst="rect">
              <a:avLst/>
            </a:pr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dirty="0"/>
                <a:t>Analysis Tools :</a:t>
              </a:r>
            </a:p>
            <a:p>
              <a:pPr marL="342900" indent="-342900" algn="l">
                <a:buFont typeface="Arial" panose="020B0604020202020204" pitchFamily="34" charset="0"/>
                <a:buChar char="•"/>
              </a:pPr>
              <a:r>
                <a:rPr lang="en-GB" sz="1600" dirty="0"/>
                <a:t>Python</a:t>
              </a:r>
            </a:p>
            <a:p>
              <a:pPr marL="342900" indent="-342900" algn="l">
                <a:buFont typeface="Arial" panose="020B0604020202020204" pitchFamily="34" charset="0"/>
                <a:buChar char="•"/>
              </a:pPr>
              <a:r>
                <a:rPr lang="en-GB" sz="1600" dirty="0"/>
                <a:t>MS Excel</a:t>
              </a:r>
            </a:p>
            <a:p>
              <a:pPr marL="342900" indent="-342900" algn="l">
                <a:buFont typeface="Arial" panose="020B0604020202020204" pitchFamily="34" charset="0"/>
                <a:buChar char="•"/>
              </a:pPr>
              <a:r>
                <a:rPr lang="en-GB" sz="1600" dirty="0"/>
                <a:t>Tableau</a:t>
              </a:r>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600" dirty="0"/>
            </a:p>
            <a:p>
              <a:pPr marL="342900" indent="-342900" algn="l">
                <a:buFont typeface="Arial" panose="020B0604020202020204" pitchFamily="34" charset="0"/>
                <a:buChar char="•"/>
              </a:pPr>
              <a:endParaRPr lang="en-GB" sz="1400" dirty="0"/>
            </a:p>
          </p:txBody>
        </p:sp>
      </p:grpSp>
    </p:spTree>
    <p:extLst>
      <p:ext uri="{BB962C8B-B14F-4D97-AF65-F5344CB8AC3E}">
        <p14:creationId xmlns:p14="http://schemas.microsoft.com/office/powerpoint/2010/main" val="930813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43373" y="232023"/>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defRPr/>
            </a:pPr>
            <a:r>
              <a:rPr lang="en-GB" sz="2000" b="1" dirty="0">
                <a:solidFill>
                  <a:schemeClr val="bg1"/>
                </a:solidFill>
              </a:rPr>
              <a:t>Summary And Conclusion</a:t>
            </a:r>
            <a:endParaRPr lang="en-US" sz="2000" b="1" dirty="0">
              <a:solidFill>
                <a:schemeClr val="bg1"/>
              </a:solidFill>
            </a:endParaRPr>
          </a:p>
        </p:txBody>
      </p:sp>
      <p:sp>
        <p:nvSpPr>
          <p:cNvPr id="6" name="TextBox 5">
            <a:extLst>
              <a:ext uri="{FF2B5EF4-FFF2-40B4-BE49-F238E27FC236}">
                <a16:creationId xmlns:a16="http://schemas.microsoft.com/office/drawing/2014/main" id="{91F9FACE-A31A-4F54-A139-4961F6F157B7}"/>
              </a:ext>
            </a:extLst>
          </p:cNvPr>
          <p:cNvSpPr txBox="1"/>
          <p:nvPr/>
        </p:nvSpPr>
        <p:spPr>
          <a:xfrm>
            <a:off x="406399" y="1690254"/>
            <a:ext cx="11240656" cy="2616101"/>
          </a:xfrm>
          <a:prstGeom prst="rect">
            <a:avLst/>
          </a:prstGeom>
          <a:noFill/>
        </p:spPr>
        <p:txBody>
          <a:bodyPr wrap="square">
            <a:spAutoFit/>
          </a:bodyPr>
          <a:lstStyle/>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The aircraft accident trend is generally downwards but it must be analyzed in the context of total flight volume.</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The number of accidents should be converted to a % of the total aircrafts took flight during the period under consideration.</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Same goes with the states with max air accidents.</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This number needs to be converted to a % of total flights took off from that state during the period under consideration.</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This is also appliable to the top manufactures on the accidents list. Their numbers must be seen as a % of how many aircrafts that have been sold.</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Even though reciprocating engines are involved in most of the accidents, engine failure may not be the sole cause for the accident</a:t>
            </a:r>
            <a:endParaRPr lang="en-US" sz="1400" dirty="0">
              <a:effectLst/>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400" b="1" dirty="0">
                <a:solidFill>
                  <a:srgbClr val="005500"/>
                </a:solidFill>
                <a:effectLst/>
                <a:latin typeface="Arial" panose="020B0604020202020204" pitchFamily="34" charset="0"/>
                <a:cs typeface="Arial" panose="020B0604020202020204" pitchFamily="34" charset="0"/>
              </a:rPr>
              <a:t>The database has two tables namely "</a:t>
            </a:r>
            <a:r>
              <a:rPr lang="en-US" sz="1400" b="1" dirty="0" err="1">
                <a:solidFill>
                  <a:srgbClr val="005500"/>
                </a:solidFill>
                <a:effectLst/>
                <a:latin typeface="Arial" panose="020B0604020202020204" pitchFamily="34" charset="0"/>
                <a:cs typeface="Arial" panose="020B0604020202020204" pitchFamily="34" charset="0"/>
              </a:rPr>
              <a:t>Events_Sequence</a:t>
            </a:r>
            <a:r>
              <a:rPr lang="en-US" sz="1400" b="1" dirty="0">
                <a:solidFill>
                  <a:srgbClr val="005500"/>
                </a:solidFill>
                <a:effectLst/>
                <a:latin typeface="Arial" panose="020B0604020202020204" pitchFamily="34" charset="0"/>
                <a:cs typeface="Arial" panose="020B0604020202020204" pitchFamily="34" charset="0"/>
              </a:rPr>
              <a:t>" and "Findings". These have more details about the multiple events leading to the accident. These must be further analyzed to segregate specific causes such as equipment malfunctions, human errors, procedural issues etc. related to each accident so that every chart in this story will gain some context.</a:t>
            </a:r>
            <a:endParaRPr lang="en-GB" sz="1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13A00B2-2096-47EB-9AED-1FD1F5006732}"/>
              </a:ext>
            </a:extLst>
          </p:cNvPr>
          <p:cNvSpPr txBox="1"/>
          <p:nvPr/>
        </p:nvSpPr>
        <p:spPr>
          <a:xfrm>
            <a:off x="406399" y="5005526"/>
            <a:ext cx="10658764" cy="1169551"/>
          </a:xfrm>
          <a:prstGeom prst="rect">
            <a:avLst/>
          </a:prstGeom>
          <a:noFill/>
        </p:spPr>
        <p:txBody>
          <a:bodyPr wrap="square">
            <a:spAutoFit/>
          </a:bodyPr>
          <a:lstStyle/>
          <a:p>
            <a:r>
              <a:rPr lang="en-US" sz="1400" b="1" dirty="0">
                <a:solidFill>
                  <a:srgbClr val="005500"/>
                </a:solidFill>
                <a:effectLst/>
                <a:latin typeface="Arial" panose="020B0604020202020204" pitchFamily="34" charset="0"/>
                <a:cs typeface="Arial" panose="020B0604020202020204" pitchFamily="34" charset="0"/>
              </a:rPr>
              <a:t>We can certainly draw some broad conclusion here.</a:t>
            </a:r>
            <a:endParaRPr lang="en-US" sz="1400" dirty="0">
              <a:effectLst/>
              <a:latin typeface="Arial" panose="020B0604020202020204" pitchFamily="34" charset="0"/>
              <a:cs typeface="Arial" panose="020B0604020202020204" pitchFamily="34" charset="0"/>
            </a:endParaRPr>
          </a:p>
          <a:p>
            <a:r>
              <a:rPr lang="en-US" sz="1400" b="1" dirty="0">
                <a:solidFill>
                  <a:srgbClr val="005500"/>
                </a:solidFill>
                <a:effectLst/>
                <a:latin typeface="Arial" panose="020B0604020202020204" pitchFamily="34" charset="0"/>
                <a:cs typeface="Arial" panose="020B0604020202020204" pitchFamily="34" charset="0"/>
              </a:rPr>
              <a:t>1. Most of the aircraft accidents over the weekend</a:t>
            </a:r>
            <a:endParaRPr lang="en-US" sz="1400" dirty="0">
              <a:effectLst/>
              <a:latin typeface="Arial" panose="020B0604020202020204" pitchFamily="34" charset="0"/>
              <a:cs typeface="Arial" panose="020B0604020202020204" pitchFamily="34" charset="0"/>
            </a:endParaRPr>
          </a:p>
          <a:p>
            <a:r>
              <a:rPr lang="en-US" sz="1400" b="1" dirty="0">
                <a:solidFill>
                  <a:srgbClr val="005500"/>
                </a:solidFill>
                <a:effectLst/>
                <a:latin typeface="Arial" panose="020B0604020202020204" pitchFamily="34" charset="0"/>
                <a:cs typeface="Arial" panose="020B0604020202020204" pitchFamily="34" charset="0"/>
              </a:rPr>
              <a:t>2. June, July, August are the months reporting maximum accidents</a:t>
            </a:r>
            <a:endParaRPr lang="en-US" sz="1400" dirty="0">
              <a:effectLst/>
              <a:latin typeface="Arial" panose="020B0604020202020204" pitchFamily="34" charset="0"/>
              <a:cs typeface="Arial" panose="020B0604020202020204" pitchFamily="34" charset="0"/>
            </a:endParaRPr>
          </a:p>
          <a:p>
            <a:r>
              <a:rPr lang="en-US" sz="1400" b="1" dirty="0">
                <a:solidFill>
                  <a:srgbClr val="005500"/>
                </a:solidFill>
                <a:effectLst/>
                <a:latin typeface="Arial" panose="020B0604020202020204" pitchFamily="34" charset="0"/>
                <a:cs typeface="Arial" panose="020B0604020202020204" pitchFamily="34" charset="0"/>
              </a:rPr>
              <a:t>3. Most crashes took place between 12 pm to midnight</a:t>
            </a:r>
            <a:endParaRPr lang="en-US" sz="1400" dirty="0">
              <a:effectLst/>
              <a:latin typeface="Arial" panose="020B0604020202020204" pitchFamily="34" charset="0"/>
              <a:cs typeface="Arial" panose="020B0604020202020204" pitchFamily="34" charset="0"/>
            </a:endParaRPr>
          </a:p>
          <a:p>
            <a:r>
              <a:rPr lang="en-US" sz="1400" b="1" dirty="0">
                <a:solidFill>
                  <a:srgbClr val="005500"/>
                </a:solidFill>
                <a:effectLst/>
                <a:latin typeface="Arial" panose="020B0604020202020204" pitchFamily="34" charset="0"/>
                <a:cs typeface="Arial" panose="020B0604020202020204" pitchFamily="34" charset="0"/>
              </a:rPr>
              <a:t>4. Smaller aircrafts (&lt;25 seats) are more likely to crash</a:t>
            </a:r>
            <a:endParaRPr lang="en-GB"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D6EB44D-9E72-4B9D-937E-EEAF421DB0DC}"/>
              </a:ext>
            </a:extLst>
          </p:cNvPr>
          <p:cNvSpPr txBox="1"/>
          <p:nvPr/>
        </p:nvSpPr>
        <p:spPr>
          <a:xfrm>
            <a:off x="4470400" y="1080655"/>
            <a:ext cx="1246909" cy="369332"/>
          </a:xfrm>
          <a:prstGeom prst="rect">
            <a:avLst/>
          </a:prstGeom>
          <a:noFill/>
        </p:spPr>
        <p:txBody>
          <a:bodyPr wrap="square" rtlCol="0">
            <a:spAutoFit/>
          </a:bodyPr>
          <a:lstStyle/>
          <a:p>
            <a:r>
              <a:rPr lang="en-GB" b="1" dirty="0">
                <a:solidFill>
                  <a:srgbClr val="2D0DED"/>
                </a:solidFill>
              </a:rPr>
              <a:t>Summary</a:t>
            </a:r>
          </a:p>
        </p:txBody>
      </p:sp>
      <p:sp>
        <p:nvSpPr>
          <p:cNvPr id="10" name="TextBox 9">
            <a:extLst>
              <a:ext uri="{FF2B5EF4-FFF2-40B4-BE49-F238E27FC236}">
                <a16:creationId xmlns:a16="http://schemas.microsoft.com/office/drawing/2014/main" id="{3A5643ED-F96C-40D1-9675-690DF86FB9B7}"/>
              </a:ext>
            </a:extLst>
          </p:cNvPr>
          <p:cNvSpPr txBox="1"/>
          <p:nvPr/>
        </p:nvSpPr>
        <p:spPr>
          <a:xfrm>
            <a:off x="4488872" y="4471274"/>
            <a:ext cx="1246909" cy="369332"/>
          </a:xfrm>
          <a:prstGeom prst="rect">
            <a:avLst/>
          </a:prstGeom>
          <a:noFill/>
        </p:spPr>
        <p:txBody>
          <a:bodyPr wrap="square" rtlCol="0">
            <a:spAutoFit/>
          </a:bodyPr>
          <a:lstStyle/>
          <a:p>
            <a:r>
              <a:rPr lang="en-GB" b="1" dirty="0">
                <a:solidFill>
                  <a:srgbClr val="2D0DED"/>
                </a:solidFill>
              </a:rPr>
              <a:t>Conclusion</a:t>
            </a:r>
          </a:p>
        </p:txBody>
      </p:sp>
    </p:spTree>
    <p:extLst>
      <p:ext uri="{BB962C8B-B14F-4D97-AF65-F5344CB8AC3E}">
        <p14:creationId xmlns:p14="http://schemas.microsoft.com/office/powerpoint/2010/main" val="4229879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R="0" lvl="0" indent="0" algn="ctr" defTabSz="844550" fontAlgn="auto">
              <a:lnSpc>
                <a:spcPct val="90000"/>
              </a:lnSpc>
              <a:spcBef>
                <a:spcPct val="0"/>
              </a:spcBef>
              <a:spcAft>
                <a:spcPct val="35000"/>
              </a:spcAft>
              <a:buClrTx/>
              <a:buSzTx/>
              <a:buFontTx/>
              <a:buNone/>
              <a:tabLst/>
              <a:defRPr/>
            </a:pPr>
            <a:r>
              <a:rPr lang="en-GB" sz="2000" b="1" dirty="0">
                <a:solidFill>
                  <a:schemeClr val="bg1"/>
                </a:solidFill>
              </a:rPr>
              <a:t>Links To Presentations And References</a:t>
            </a:r>
            <a:endParaRPr lang="en-US" sz="2000" b="1" dirty="0">
              <a:solidFill>
                <a:schemeClr val="bg1"/>
              </a:solidFill>
            </a:endParaRPr>
          </a:p>
        </p:txBody>
      </p:sp>
      <p:pic>
        <p:nvPicPr>
          <p:cNvPr id="12" name="Picture 11" descr="Chart&#10;&#10;Description automatically generated">
            <a:extLst>
              <a:ext uri="{FF2B5EF4-FFF2-40B4-BE49-F238E27FC236}">
                <a16:creationId xmlns:a16="http://schemas.microsoft.com/office/drawing/2014/main" id="{2C06A200-BCA6-4134-B09E-3CF4193C41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26184" y="3429000"/>
            <a:ext cx="922791" cy="922791"/>
          </a:xfrm>
          <a:prstGeom prst="rect">
            <a:avLst/>
          </a:prstGeom>
        </p:spPr>
      </p:pic>
      <p:pic>
        <p:nvPicPr>
          <p:cNvPr id="15" name="Picture 14" descr="A picture containing graphical user interface&#10;&#10;Description automatically generated">
            <a:hlinkClick r:id="rId4"/>
            <a:extLst>
              <a:ext uri="{FF2B5EF4-FFF2-40B4-BE49-F238E27FC236}">
                <a16:creationId xmlns:a16="http://schemas.microsoft.com/office/drawing/2014/main" id="{11D1394D-3448-45CE-B26A-C3F419BEE79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10303" y="3615888"/>
            <a:ext cx="931195" cy="353854"/>
          </a:xfrm>
          <a:prstGeom prst="rect">
            <a:avLst/>
          </a:prstGeom>
        </p:spPr>
      </p:pic>
      <p:sp>
        <p:nvSpPr>
          <p:cNvPr id="16" name="TextBox 15">
            <a:extLst>
              <a:ext uri="{FF2B5EF4-FFF2-40B4-BE49-F238E27FC236}">
                <a16:creationId xmlns:a16="http://schemas.microsoft.com/office/drawing/2014/main" id="{60B343EC-D2DD-433E-B5EB-FC11A1AD5FA7}"/>
              </a:ext>
            </a:extLst>
          </p:cNvPr>
          <p:cNvSpPr txBox="1"/>
          <p:nvPr/>
        </p:nvSpPr>
        <p:spPr>
          <a:xfrm>
            <a:off x="5056119" y="3521364"/>
            <a:ext cx="2982252" cy="646331"/>
          </a:xfrm>
          <a:prstGeom prst="rect">
            <a:avLst/>
          </a:prstGeom>
          <a:noFill/>
        </p:spPr>
        <p:txBody>
          <a:bodyPr wrap="square">
            <a:spAutoFit/>
          </a:bodyPr>
          <a:lstStyle/>
          <a:p>
            <a:r>
              <a:rPr lang="en-GB" sz="1800" dirty="0"/>
              <a:t>Detailed Storyboard prepared for General Public</a:t>
            </a:r>
            <a:endParaRPr lang="en-GB" sz="1800" dirty="0">
              <a:hlinkClick r:id="rId7"/>
            </a:endParaRPr>
          </a:p>
        </p:txBody>
      </p:sp>
      <p:sp>
        <p:nvSpPr>
          <p:cNvPr id="17" name="TextBox 16">
            <a:extLst>
              <a:ext uri="{FF2B5EF4-FFF2-40B4-BE49-F238E27FC236}">
                <a16:creationId xmlns:a16="http://schemas.microsoft.com/office/drawing/2014/main" id="{31980A74-9B1F-4FAD-8BFB-BE9DF3E9A55E}"/>
              </a:ext>
            </a:extLst>
          </p:cNvPr>
          <p:cNvSpPr txBox="1"/>
          <p:nvPr/>
        </p:nvSpPr>
        <p:spPr>
          <a:xfrm>
            <a:off x="5056119" y="2133801"/>
            <a:ext cx="2982252" cy="369332"/>
          </a:xfrm>
          <a:prstGeom prst="rect">
            <a:avLst/>
          </a:prstGeom>
          <a:noFill/>
        </p:spPr>
        <p:txBody>
          <a:bodyPr wrap="square">
            <a:spAutoFit/>
          </a:bodyPr>
          <a:lstStyle/>
          <a:p>
            <a:r>
              <a:rPr lang="en-GB" dirty="0"/>
              <a:t>All Python Scripts</a:t>
            </a:r>
            <a:endParaRPr lang="en-GB" dirty="0">
              <a:hlinkClick r:id="rId8"/>
            </a:endParaRPr>
          </a:p>
        </p:txBody>
      </p:sp>
      <p:pic>
        <p:nvPicPr>
          <p:cNvPr id="18" name="Picture 17" descr="Icon&#10;&#10;Description automatically generated">
            <a:extLst>
              <a:ext uri="{FF2B5EF4-FFF2-40B4-BE49-F238E27FC236}">
                <a16:creationId xmlns:a16="http://schemas.microsoft.com/office/drawing/2014/main" id="{BE899EDA-C3B1-4397-9D90-01948954026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326184" y="1983593"/>
            <a:ext cx="758727" cy="685225"/>
          </a:xfrm>
          <a:prstGeom prst="rect">
            <a:avLst/>
          </a:prstGeom>
        </p:spPr>
      </p:pic>
      <p:pic>
        <p:nvPicPr>
          <p:cNvPr id="19" name="Picture 18" descr="A picture containing graphical user interface&#10;&#10;Description automatically generated">
            <a:hlinkClick r:id="rId11"/>
            <a:extLst>
              <a:ext uri="{FF2B5EF4-FFF2-40B4-BE49-F238E27FC236}">
                <a16:creationId xmlns:a16="http://schemas.microsoft.com/office/drawing/2014/main" id="{E2E77998-C57E-4D15-978A-75C0BE473C2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28804" y="2149279"/>
            <a:ext cx="931195" cy="353854"/>
          </a:xfrm>
          <a:prstGeom prst="rect">
            <a:avLst/>
          </a:prstGeom>
        </p:spPr>
      </p:pic>
    </p:spTree>
    <p:extLst>
      <p:ext uri="{BB962C8B-B14F-4D97-AF65-F5344CB8AC3E}">
        <p14:creationId xmlns:p14="http://schemas.microsoft.com/office/powerpoint/2010/main" val="42538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defRPr/>
            </a:pPr>
            <a:r>
              <a:rPr lang="en-GB" sz="2000" b="1" dirty="0">
                <a:solidFill>
                  <a:schemeClr val="bg1"/>
                </a:solidFill>
              </a:rPr>
              <a:t>My Contact Info</a:t>
            </a:r>
            <a:endParaRPr lang="en-US" sz="2000" b="1"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52AF3695-1EB1-45BA-A25F-7132EEAD54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70094" y="3317640"/>
            <a:ext cx="849370" cy="767087"/>
          </a:xfrm>
          <a:prstGeom prst="rect">
            <a:avLst/>
          </a:prstGeom>
        </p:spPr>
      </p:pic>
      <p:pic>
        <p:nvPicPr>
          <p:cNvPr id="3" name="Picture 2" descr="Icon&#10;&#10;Description automatically generated">
            <a:extLst>
              <a:ext uri="{FF2B5EF4-FFF2-40B4-BE49-F238E27FC236}">
                <a16:creationId xmlns:a16="http://schemas.microsoft.com/office/drawing/2014/main" id="{ED1D6399-561B-479C-8490-2524A4BB6F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33892" y="2133335"/>
            <a:ext cx="1121775" cy="1005840"/>
          </a:xfrm>
          <a:prstGeom prst="rect">
            <a:avLst/>
          </a:prstGeom>
        </p:spPr>
      </p:pic>
      <p:sp>
        <p:nvSpPr>
          <p:cNvPr id="9" name="TextBox 8">
            <a:extLst>
              <a:ext uri="{FF2B5EF4-FFF2-40B4-BE49-F238E27FC236}">
                <a16:creationId xmlns:a16="http://schemas.microsoft.com/office/drawing/2014/main" id="{D3B3F98D-4535-4FC0-B36E-CD8120DE9301}"/>
              </a:ext>
            </a:extLst>
          </p:cNvPr>
          <p:cNvSpPr txBox="1"/>
          <p:nvPr/>
        </p:nvSpPr>
        <p:spPr>
          <a:xfrm>
            <a:off x="4638048" y="3559152"/>
            <a:ext cx="4137089" cy="646331"/>
          </a:xfrm>
          <a:prstGeom prst="rect">
            <a:avLst/>
          </a:prstGeom>
          <a:noFill/>
        </p:spPr>
        <p:txBody>
          <a:bodyPr wrap="square">
            <a:spAutoFit/>
          </a:bodyPr>
          <a:lstStyle/>
          <a:p>
            <a:r>
              <a:rPr lang="en-GB" dirty="0">
                <a:hlinkClick r:id="rId6"/>
              </a:rPr>
              <a:t>https://github.com/Alankar2299</a:t>
            </a:r>
            <a:endParaRPr lang="en-GB" dirty="0"/>
          </a:p>
          <a:p>
            <a:endParaRPr lang="en-GB" dirty="0"/>
          </a:p>
        </p:txBody>
      </p:sp>
      <p:pic>
        <p:nvPicPr>
          <p:cNvPr id="10" name="Picture 9" descr="Icon&#10;&#10;Description automatically generated">
            <a:extLst>
              <a:ext uri="{FF2B5EF4-FFF2-40B4-BE49-F238E27FC236}">
                <a16:creationId xmlns:a16="http://schemas.microsoft.com/office/drawing/2014/main" id="{0A209F96-8FE6-45C1-A5E4-325CFE4D338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108480" y="1110912"/>
            <a:ext cx="972600" cy="920823"/>
          </a:xfrm>
          <a:prstGeom prst="rect">
            <a:avLst/>
          </a:prstGeom>
        </p:spPr>
      </p:pic>
      <p:sp>
        <p:nvSpPr>
          <p:cNvPr id="12" name="TextBox 11">
            <a:extLst>
              <a:ext uri="{FF2B5EF4-FFF2-40B4-BE49-F238E27FC236}">
                <a16:creationId xmlns:a16="http://schemas.microsoft.com/office/drawing/2014/main" id="{6181A118-659E-42DC-929E-F5589CE389D3}"/>
              </a:ext>
            </a:extLst>
          </p:cNvPr>
          <p:cNvSpPr txBox="1"/>
          <p:nvPr/>
        </p:nvSpPr>
        <p:spPr>
          <a:xfrm>
            <a:off x="4638049" y="1210005"/>
            <a:ext cx="4137089" cy="923330"/>
          </a:xfrm>
          <a:prstGeom prst="rect">
            <a:avLst/>
          </a:prstGeom>
          <a:noFill/>
        </p:spPr>
        <p:txBody>
          <a:bodyPr wrap="square">
            <a:spAutoFit/>
          </a:bodyPr>
          <a:lstStyle/>
          <a:p>
            <a:r>
              <a:rPr lang="en-GB" dirty="0">
                <a:hlinkClick r:id="rId9"/>
              </a:rPr>
              <a:t>alankar.dhumal@gmail.com</a:t>
            </a:r>
            <a:endParaRPr lang="en-GB" dirty="0"/>
          </a:p>
          <a:p>
            <a:endParaRPr lang="en-GB" dirty="0"/>
          </a:p>
          <a:p>
            <a:endParaRPr lang="en-GB" dirty="0"/>
          </a:p>
        </p:txBody>
      </p:sp>
      <p:sp>
        <p:nvSpPr>
          <p:cNvPr id="13" name="Rectangle 2">
            <a:extLst>
              <a:ext uri="{FF2B5EF4-FFF2-40B4-BE49-F238E27FC236}">
                <a16:creationId xmlns:a16="http://schemas.microsoft.com/office/drawing/2014/main" id="{3D8DE9F9-2970-476D-8B54-9F8881DB7A7C}"/>
              </a:ext>
            </a:extLst>
          </p:cNvPr>
          <p:cNvSpPr>
            <a:spLocks noChangeArrowheads="1"/>
          </p:cNvSpPr>
          <p:nvPr/>
        </p:nvSpPr>
        <p:spPr bwMode="auto">
          <a:xfrm>
            <a:off x="4638049" y="2349274"/>
            <a:ext cx="613155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10"/>
              </a:rPr>
              <a:t>https://www.linkedin.com/in/alankar-dhumal-a03133aa</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9BFB940-195D-4828-AE9D-137BBB26CC44}"/>
              </a:ext>
            </a:extLst>
          </p:cNvPr>
          <p:cNvSpPr txBox="1"/>
          <p:nvPr/>
        </p:nvSpPr>
        <p:spPr>
          <a:xfrm>
            <a:off x="4673600" y="4666272"/>
            <a:ext cx="6096000" cy="646331"/>
          </a:xfrm>
          <a:prstGeom prst="rect">
            <a:avLst/>
          </a:prstGeom>
          <a:noFill/>
        </p:spPr>
        <p:txBody>
          <a:bodyPr wrap="square">
            <a:spAutoFit/>
          </a:bodyPr>
          <a:lstStyle/>
          <a:p>
            <a:r>
              <a:rPr lang="en-GB" dirty="0">
                <a:hlinkClick r:id="rId11"/>
              </a:rPr>
              <a:t>https://public.tableau.com/app/profile/alankar2299</a:t>
            </a:r>
            <a:endParaRPr lang="en-GB" dirty="0"/>
          </a:p>
          <a:p>
            <a:endParaRPr lang="en-GB" dirty="0"/>
          </a:p>
        </p:txBody>
      </p:sp>
      <p:pic>
        <p:nvPicPr>
          <p:cNvPr id="20" name="Picture 19" descr="Chart&#10;&#10;Description automatically generated">
            <a:extLst>
              <a:ext uri="{FF2B5EF4-FFF2-40B4-BE49-F238E27FC236}">
                <a16:creationId xmlns:a16="http://schemas.microsoft.com/office/drawing/2014/main" id="{8193EEB5-F944-4676-903B-D3F2DC63908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251597" y="4483120"/>
            <a:ext cx="829483" cy="829483"/>
          </a:xfrm>
          <a:prstGeom prst="rect">
            <a:avLst/>
          </a:prstGeom>
        </p:spPr>
      </p:pic>
      <p:pic>
        <p:nvPicPr>
          <p:cNvPr id="23" name="Picture 22">
            <a:extLst>
              <a:ext uri="{FF2B5EF4-FFF2-40B4-BE49-F238E27FC236}">
                <a16:creationId xmlns:a16="http://schemas.microsoft.com/office/drawing/2014/main" id="{DAE6721A-962D-4626-981E-9150121CF27C}"/>
              </a:ext>
            </a:extLst>
          </p:cNvPr>
          <p:cNvPicPr>
            <a:picLocks noChangeAspect="1"/>
          </p:cNvPicPr>
          <p:nvPr/>
        </p:nvPicPr>
        <p:blipFill>
          <a:blip r:embed="rId14"/>
          <a:stretch>
            <a:fillRect/>
          </a:stretch>
        </p:blipFill>
        <p:spPr>
          <a:xfrm>
            <a:off x="415652" y="2269162"/>
            <a:ext cx="2013495" cy="2096956"/>
          </a:xfrm>
          <a:prstGeom prst="rect">
            <a:avLst/>
          </a:prstGeom>
        </p:spPr>
      </p:pic>
      <p:pic>
        <p:nvPicPr>
          <p:cNvPr id="25" name="Picture 24" descr="Logo&#10;&#10;Description automatically generated">
            <a:extLst>
              <a:ext uri="{FF2B5EF4-FFF2-40B4-BE49-F238E27FC236}">
                <a16:creationId xmlns:a16="http://schemas.microsoft.com/office/drawing/2014/main" id="{1F223B93-1FB2-4BAD-9860-47EA30DD433E}"/>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777672" y="5602627"/>
            <a:ext cx="3096491" cy="975607"/>
          </a:xfrm>
          <a:prstGeom prst="rect">
            <a:avLst/>
          </a:prstGeom>
        </p:spPr>
      </p:pic>
    </p:spTree>
    <p:extLst>
      <p:ext uri="{BB962C8B-B14F-4D97-AF65-F5344CB8AC3E}">
        <p14:creationId xmlns:p14="http://schemas.microsoft.com/office/powerpoint/2010/main" val="301957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clipart&#10;&#10;Description automatically generated">
            <a:extLst>
              <a:ext uri="{FF2B5EF4-FFF2-40B4-BE49-F238E27FC236}">
                <a16:creationId xmlns:a16="http://schemas.microsoft.com/office/drawing/2014/main" id="{484F8C1D-DF30-4BE0-ADE0-68F254B651D8}"/>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7280"/>
          <a:stretch/>
        </p:blipFill>
        <p:spPr>
          <a:xfrm>
            <a:off x="20" y="-142865"/>
            <a:ext cx="12191980" cy="6857990"/>
          </a:xfrm>
          <a:prstGeom prst="rect">
            <a:avLst/>
          </a:prstGeom>
        </p:spPr>
      </p:pic>
      <p:sp>
        <p:nvSpPr>
          <p:cNvPr id="21" name="Rectangle 16">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FEA14E-E75D-4343-99BC-F133BDE700C9}"/>
              </a:ext>
            </a:extLst>
          </p:cNvPr>
          <p:cNvSpPr>
            <a:spLocks noGrp="1"/>
          </p:cNvSpPr>
          <p:nvPr>
            <p:ph type="ctrTitle"/>
          </p:nvPr>
        </p:nvSpPr>
        <p:spPr>
          <a:xfrm>
            <a:off x="969264" y="5154168"/>
            <a:ext cx="6203061" cy="1261872"/>
          </a:xfrm>
        </p:spPr>
        <p:txBody>
          <a:bodyPr anchor="ctr">
            <a:normAutofit/>
          </a:bodyPr>
          <a:lstStyle/>
          <a:p>
            <a:pPr algn="l"/>
            <a:r>
              <a:rPr lang="en-GB" sz="4100" b="1" dirty="0">
                <a:solidFill>
                  <a:schemeClr val="tx1">
                    <a:lumMod val="85000"/>
                    <a:lumOff val="15000"/>
                  </a:schemeClr>
                </a:solidFill>
              </a:rPr>
              <a:t>GameCo Marketing Analysis</a:t>
            </a:r>
          </a:p>
        </p:txBody>
      </p:sp>
      <p:sp>
        <p:nvSpPr>
          <p:cNvPr id="3" name="Subtitle 2">
            <a:extLst>
              <a:ext uri="{FF2B5EF4-FFF2-40B4-BE49-F238E27FC236}">
                <a16:creationId xmlns:a16="http://schemas.microsoft.com/office/drawing/2014/main" id="{55C893B9-9B11-438F-B20E-88979A9FA448}"/>
              </a:ext>
            </a:extLst>
          </p:cNvPr>
          <p:cNvSpPr>
            <a:spLocks noGrp="1"/>
          </p:cNvSpPr>
          <p:nvPr>
            <p:ph type="subTitle" idx="1"/>
          </p:nvPr>
        </p:nvSpPr>
        <p:spPr>
          <a:xfrm>
            <a:off x="8458200" y="5154168"/>
            <a:ext cx="3733800" cy="1261872"/>
          </a:xfrm>
        </p:spPr>
        <p:txBody>
          <a:bodyPr anchor="ctr">
            <a:normAutofit/>
          </a:bodyPr>
          <a:lstStyle/>
          <a:p>
            <a:pPr algn="l"/>
            <a:r>
              <a:rPr lang="en-GB" sz="2000" b="1" dirty="0">
                <a:solidFill>
                  <a:schemeClr val="tx2"/>
                </a:solidFill>
              </a:rPr>
              <a:t>Presented by : Alankar Dhumal-Data Analytics Team</a:t>
            </a:r>
          </a:p>
        </p:txBody>
      </p:sp>
      <p:cxnSp>
        <p:nvCxnSpPr>
          <p:cNvPr id="22" name="Straight Connector 18">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4AAA7B30-3034-4F13-AF55-D08F714667C5}"/>
              </a:ext>
            </a:extLst>
          </p:cNvPr>
          <p:cNvSpPr/>
          <p:nvPr/>
        </p:nvSpPr>
        <p:spPr>
          <a:xfrm>
            <a:off x="3039976" y="-137519"/>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tx1"/>
                </a:solidFill>
              </a:rPr>
              <a:t>Portfolio Project-1</a:t>
            </a:r>
            <a:endParaRPr lang="en-US" sz="2000" b="1" dirty="0">
              <a:solidFill>
                <a:schemeClr val="tx1"/>
              </a:solidFill>
            </a:endParaRPr>
          </a:p>
        </p:txBody>
      </p:sp>
    </p:spTree>
    <p:extLst>
      <p:ext uri="{BB962C8B-B14F-4D97-AF65-F5344CB8AC3E}">
        <p14:creationId xmlns:p14="http://schemas.microsoft.com/office/powerpoint/2010/main" val="11752931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51208" y="229151"/>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GB" sz="2000" b="1" dirty="0">
                <a:solidFill>
                  <a:schemeClr val="bg1"/>
                </a:solidFill>
              </a:rPr>
              <a:t>GameCo Marketing Analysis</a:t>
            </a:r>
            <a:endParaRPr lang="en-US" sz="1900" kern="1200"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6</a:t>
            </a:fld>
            <a:endParaRPr lang="en-GB" dirty="0"/>
          </a:p>
        </p:txBody>
      </p:sp>
      <p:sp>
        <p:nvSpPr>
          <p:cNvPr id="9" name="Oval 8">
            <a:extLst>
              <a:ext uri="{FF2B5EF4-FFF2-40B4-BE49-F238E27FC236}">
                <a16:creationId xmlns:a16="http://schemas.microsoft.com/office/drawing/2014/main" id="{2D0AF627-160C-403E-9D5D-FEB76F94EA37}"/>
              </a:ext>
            </a:extLst>
          </p:cNvPr>
          <p:cNvSpPr/>
          <p:nvPr/>
        </p:nvSpPr>
        <p:spPr>
          <a:xfrm>
            <a:off x="533401" y="1226072"/>
            <a:ext cx="921756" cy="121547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FD5E101-7D4E-41FE-A725-DB032693F580}"/>
              </a:ext>
            </a:extLst>
          </p:cNvPr>
          <p:cNvSpPr/>
          <p:nvPr/>
        </p:nvSpPr>
        <p:spPr>
          <a:xfrm>
            <a:off x="533401" y="2884602"/>
            <a:ext cx="921756" cy="121547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peech Bubble: Rectangle 9">
            <a:extLst>
              <a:ext uri="{FF2B5EF4-FFF2-40B4-BE49-F238E27FC236}">
                <a16:creationId xmlns:a16="http://schemas.microsoft.com/office/drawing/2014/main" id="{B8ECCF7C-FD89-48F1-9489-D704B6F6AA0F}"/>
              </a:ext>
            </a:extLst>
          </p:cNvPr>
          <p:cNvSpPr/>
          <p:nvPr/>
        </p:nvSpPr>
        <p:spPr>
          <a:xfrm>
            <a:off x="2297781" y="1245165"/>
            <a:ext cx="9617698" cy="1215470"/>
          </a:xfrm>
          <a:prstGeom prst="wedgeRectCallout">
            <a:avLst>
              <a:gd name="adj1" fmla="val -59918"/>
              <a:gd name="adj2" fmla="val -4980"/>
            </a:avLst>
          </a:prstGeom>
          <a:solidFill>
            <a:srgbClr val="00B050">
              <a:alpha val="15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GB" sz="2000" dirty="0">
                <a:solidFill>
                  <a:schemeClr val="tx1"/>
                </a:solidFill>
              </a:rPr>
              <a:t>Who is the client?</a:t>
            </a:r>
          </a:p>
          <a:p>
            <a:pPr algn="l"/>
            <a:r>
              <a:rPr lang="en-US" sz="2000" dirty="0">
                <a:solidFill>
                  <a:schemeClr val="tx1"/>
                </a:solidFill>
              </a:rPr>
              <a:t>GameCo is a new video game company who wants to launch its video games worldwide</a:t>
            </a:r>
            <a:endParaRPr lang="en-GB" sz="2000"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sp>
        <p:nvSpPr>
          <p:cNvPr id="17" name="Speech Bubble: Rectangle 16">
            <a:extLst>
              <a:ext uri="{FF2B5EF4-FFF2-40B4-BE49-F238E27FC236}">
                <a16:creationId xmlns:a16="http://schemas.microsoft.com/office/drawing/2014/main" id="{6A895BBA-040E-4BB9-BBE6-277C5E43652F}"/>
              </a:ext>
            </a:extLst>
          </p:cNvPr>
          <p:cNvSpPr/>
          <p:nvPr/>
        </p:nvSpPr>
        <p:spPr>
          <a:xfrm>
            <a:off x="2297782" y="2878315"/>
            <a:ext cx="9617698" cy="1215470"/>
          </a:xfrm>
          <a:prstGeom prst="wedgeRectCallout">
            <a:avLst>
              <a:gd name="adj1" fmla="val -60028"/>
              <a:gd name="adj2" fmla="val -4205"/>
            </a:avLst>
          </a:prstGeom>
          <a:solidFill>
            <a:srgbClr val="5B5BA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GB" sz="2000" dirty="0">
                <a:solidFill>
                  <a:schemeClr val="tx1"/>
                </a:solidFill>
              </a:rPr>
              <a:t>What is the Objective?</a:t>
            </a:r>
          </a:p>
          <a:p>
            <a:pPr algn="l"/>
            <a:r>
              <a:rPr lang="en-GB" sz="2000" dirty="0">
                <a:solidFill>
                  <a:schemeClr val="tx1"/>
                </a:solidFill>
              </a:rPr>
              <a:t>Analyse the global video game market for regional sales, genres, platforms and competition </a:t>
            </a:r>
          </a:p>
          <a:p>
            <a:endParaRPr lang="en-GB" sz="20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83B89D3-C392-49AB-8668-72B15F5150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0852" y="4727336"/>
            <a:ext cx="884305" cy="1226072"/>
          </a:xfrm>
          <a:prstGeom prst="rect">
            <a:avLst/>
          </a:prstGeom>
        </p:spPr>
      </p:pic>
      <p:sp>
        <p:nvSpPr>
          <p:cNvPr id="14" name="Speech Bubble: Rectangle 13">
            <a:extLst>
              <a:ext uri="{FF2B5EF4-FFF2-40B4-BE49-F238E27FC236}">
                <a16:creationId xmlns:a16="http://schemas.microsoft.com/office/drawing/2014/main" id="{19CD2F49-F797-47AD-84A5-14290CABEB2E}"/>
              </a:ext>
            </a:extLst>
          </p:cNvPr>
          <p:cNvSpPr/>
          <p:nvPr/>
        </p:nvSpPr>
        <p:spPr>
          <a:xfrm>
            <a:off x="2297782" y="4637989"/>
            <a:ext cx="9617698" cy="1718362"/>
          </a:xfrm>
          <a:prstGeom prst="wedgeRectCallout">
            <a:avLst>
              <a:gd name="adj1" fmla="val -58698"/>
              <a:gd name="adj2" fmla="val -11657"/>
            </a:avLst>
          </a:prstGeom>
          <a:solidFill>
            <a:schemeClr val="accent6">
              <a:lumMod val="75000"/>
              <a:alpha val="43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t" anchorCtr="0">
            <a:noAutofit/>
          </a:bodyPr>
          <a:lstStyle/>
          <a:p>
            <a:pPr algn="l"/>
            <a:r>
              <a:rPr lang="en-GB" sz="2000" dirty="0">
                <a:solidFill>
                  <a:schemeClr val="tx1"/>
                </a:solidFill>
              </a:rPr>
              <a:t>What are the datasets ?</a:t>
            </a:r>
          </a:p>
          <a:p>
            <a:pPr algn="l"/>
            <a:r>
              <a:rPr lang="en-GB" sz="2000" dirty="0">
                <a:solidFill>
                  <a:schemeClr val="tx1"/>
                </a:solidFill>
                <a:hlinkClick r:id="rId6"/>
              </a:rPr>
              <a:t>Link to Dataset</a:t>
            </a:r>
            <a:endParaRPr lang="en-GB" sz="2000" dirty="0">
              <a:solidFill>
                <a:schemeClr val="tx1"/>
              </a:solidFill>
            </a:endParaRPr>
          </a:p>
          <a:p>
            <a:pPr marL="285750" indent="-285750" algn="l">
              <a:buFont typeface="Wingdings" panose="05000000000000000000" pitchFamily="2" charset="2"/>
              <a:buChar char="Ø"/>
            </a:pPr>
            <a:r>
              <a:rPr lang="en-US" dirty="0">
                <a:solidFill>
                  <a:schemeClr val="tx1"/>
                </a:solidFill>
              </a:rPr>
              <a:t>It tracks the total number of units of games sold (not financial figures) from 1980 to 2016.</a:t>
            </a:r>
          </a:p>
          <a:p>
            <a:pPr marL="285750" indent="-285750" algn="l">
              <a:buFont typeface="Wingdings" panose="05000000000000000000" pitchFamily="2" charset="2"/>
              <a:buChar char="Ø"/>
            </a:pPr>
            <a:r>
              <a:rPr lang="en-US" dirty="0">
                <a:solidFill>
                  <a:schemeClr val="tx1"/>
                </a:solidFill>
              </a:rPr>
              <a:t>The numbers represent units sold in millions. When you see the number “1.2,”for instance, this represents a total of 1.2 million units sold.</a:t>
            </a:r>
            <a:endParaRPr lang="en-GB" dirty="0">
              <a:solidFill>
                <a:schemeClr val="tx1"/>
              </a:solidFill>
            </a:endParaRPr>
          </a:p>
          <a:p>
            <a:pPr defTabSz="844550">
              <a:lnSpc>
                <a:spcPct val="90000"/>
              </a:lnSpc>
              <a:spcBef>
                <a:spcPct val="0"/>
              </a:spcBef>
              <a:spcAft>
                <a:spcPct val="35000"/>
              </a:spcAft>
            </a:pPr>
            <a:endParaRPr lang="en-GB" sz="2000" dirty="0">
              <a:solidFill>
                <a:schemeClr val="tx1"/>
              </a:solidFill>
            </a:endParaRPr>
          </a:p>
        </p:txBody>
      </p:sp>
    </p:spTree>
    <p:extLst>
      <p:ext uri="{BB962C8B-B14F-4D97-AF65-F5344CB8AC3E}">
        <p14:creationId xmlns:p14="http://schemas.microsoft.com/office/powerpoint/2010/main" val="391774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39978" y="98976"/>
            <a:ext cx="6112043"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GB" sz="2000" b="1">
                <a:solidFill>
                  <a:schemeClr val="bg1"/>
                </a:solidFill>
              </a:rPr>
              <a:t>GameCo Marketing Analysis</a:t>
            </a:r>
            <a:endParaRPr lang="en-US" sz="1900" kern="1200"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7</a:t>
            </a:fld>
            <a:endParaRPr lang="en-GB" dirty="0"/>
          </a:p>
        </p:txBody>
      </p:sp>
      <p:pic>
        <p:nvPicPr>
          <p:cNvPr id="2" name="Picture 1">
            <a:extLst>
              <a:ext uri="{FF2B5EF4-FFF2-40B4-BE49-F238E27FC236}">
                <a16:creationId xmlns:a16="http://schemas.microsoft.com/office/drawing/2014/main" id="{AAD45528-0921-4BE8-AFFE-3609BDEEBC6D}"/>
              </a:ext>
            </a:extLst>
          </p:cNvPr>
          <p:cNvPicPr>
            <a:picLocks noChangeAspect="1"/>
          </p:cNvPicPr>
          <p:nvPr/>
        </p:nvPicPr>
        <p:blipFill>
          <a:blip r:embed="rId2"/>
          <a:stretch>
            <a:fillRect/>
          </a:stretch>
        </p:blipFill>
        <p:spPr>
          <a:xfrm>
            <a:off x="155062" y="2311969"/>
            <a:ext cx="5769831" cy="2588662"/>
          </a:xfrm>
          <a:prstGeom prst="rect">
            <a:avLst/>
          </a:prstGeom>
          <a:effectLst>
            <a:outerShdw blurRad="50800" dist="50800" dir="5400000" algn="ctr" rotWithShape="0">
              <a:srgbClr val="000000">
                <a:alpha val="68000"/>
              </a:srgbClr>
            </a:outerShdw>
          </a:effectLst>
        </p:spPr>
      </p:pic>
      <p:pic>
        <p:nvPicPr>
          <p:cNvPr id="13" name="Picture 12">
            <a:extLst>
              <a:ext uri="{FF2B5EF4-FFF2-40B4-BE49-F238E27FC236}">
                <a16:creationId xmlns:a16="http://schemas.microsoft.com/office/drawing/2014/main" id="{013779A8-F75C-4148-A6FB-3F00577FAB7A}"/>
              </a:ext>
            </a:extLst>
          </p:cNvPr>
          <p:cNvPicPr>
            <a:picLocks noChangeAspect="1"/>
          </p:cNvPicPr>
          <p:nvPr/>
        </p:nvPicPr>
        <p:blipFill>
          <a:blip r:embed="rId3"/>
          <a:stretch>
            <a:fillRect/>
          </a:stretch>
        </p:blipFill>
        <p:spPr>
          <a:xfrm>
            <a:off x="6343306" y="2150269"/>
            <a:ext cx="5824537" cy="2557462"/>
          </a:xfrm>
          <a:prstGeom prst="rect">
            <a:avLst/>
          </a:prstGeom>
        </p:spPr>
      </p:pic>
      <p:sp>
        <p:nvSpPr>
          <p:cNvPr id="14" name="Rectangle 13">
            <a:extLst>
              <a:ext uri="{FF2B5EF4-FFF2-40B4-BE49-F238E27FC236}">
                <a16:creationId xmlns:a16="http://schemas.microsoft.com/office/drawing/2014/main" id="{E7B84D68-CABF-423D-9AF5-06C9524B56FC}"/>
              </a:ext>
            </a:extLst>
          </p:cNvPr>
          <p:cNvSpPr/>
          <p:nvPr/>
        </p:nvSpPr>
        <p:spPr>
          <a:xfrm>
            <a:off x="6095999" y="809625"/>
            <a:ext cx="76201" cy="5949399"/>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275BE3-4205-42A3-A84B-B652BCEDC534}"/>
              </a:ext>
            </a:extLst>
          </p:cNvPr>
          <p:cNvSpPr txBox="1"/>
          <p:nvPr/>
        </p:nvSpPr>
        <p:spPr>
          <a:xfrm>
            <a:off x="1635006" y="1011847"/>
            <a:ext cx="2300439" cy="945523"/>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Regions</a:t>
            </a:r>
          </a:p>
        </p:txBody>
      </p:sp>
      <p:sp>
        <p:nvSpPr>
          <p:cNvPr id="8" name="TextBox 7">
            <a:extLst>
              <a:ext uri="{FF2B5EF4-FFF2-40B4-BE49-F238E27FC236}">
                <a16:creationId xmlns:a16="http://schemas.microsoft.com/office/drawing/2014/main" id="{20745FDB-EE48-44A5-B923-500CAB32EBB7}"/>
              </a:ext>
            </a:extLst>
          </p:cNvPr>
          <p:cNvSpPr txBox="1"/>
          <p:nvPr/>
        </p:nvSpPr>
        <p:spPr>
          <a:xfrm>
            <a:off x="8122219" y="959756"/>
            <a:ext cx="2300439" cy="945523"/>
          </a:xfrm>
          <a:prstGeom prst="rect">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defPPr>
              <a:defRPr lang="en-US"/>
            </a:defPPr>
            <a:lvl1pPr algn="ctr" defTabSz="844550">
              <a:lnSpc>
                <a:spcPct val="90000"/>
              </a:lnSpc>
              <a:spcBef>
                <a:spcPct val="0"/>
              </a:spcBef>
              <a:spcAft>
                <a:spcPct val="35000"/>
              </a:spcAft>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000" dirty="0"/>
              <a:t>Sales Share</a:t>
            </a:r>
          </a:p>
        </p:txBody>
      </p:sp>
    </p:spTree>
    <p:extLst>
      <p:ext uri="{BB962C8B-B14F-4D97-AF65-F5344CB8AC3E}">
        <p14:creationId xmlns:p14="http://schemas.microsoft.com/office/powerpoint/2010/main" val="107185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Freeform: Shape 366">
            <a:extLst>
              <a:ext uri="{FF2B5EF4-FFF2-40B4-BE49-F238E27FC236}">
                <a16:creationId xmlns:a16="http://schemas.microsoft.com/office/drawing/2014/main" id="{5E78C1BE-4E44-44E0-B3BB-3BE91FB46932}"/>
              </a:ext>
            </a:extLst>
          </p:cNvPr>
          <p:cNvSpPr/>
          <p:nvPr/>
        </p:nvSpPr>
        <p:spPr>
          <a:xfrm>
            <a:off x="3029328" y="136525"/>
            <a:ext cx="6112043" cy="434424"/>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marL="0" lvl="0" indent="0" algn="ctr" defTabSz="844550">
              <a:lnSpc>
                <a:spcPct val="90000"/>
              </a:lnSpc>
              <a:spcBef>
                <a:spcPct val="0"/>
              </a:spcBef>
              <a:spcAft>
                <a:spcPct val="35000"/>
              </a:spcAft>
              <a:buNone/>
            </a:pPr>
            <a:r>
              <a:rPr lang="en-GB" sz="2000" b="1" dirty="0">
                <a:solidFill>
                  <a:schemeClr val="bg1"/>
                </a:solidFill>
              </a:rPr>
              <a:t>Region-wise Genres</a:t>
            </a:r>
            <a:endParaRPr lang="en-US" sz="1900" kern="1200" dirty="0">
              <a:solidFill>
                <a:schemeClr val="bg1"/>
              </a:solidFill>
            </a:endParaRPr>
          </a:p>
        </p:txBody>
      </p:sp>
      <p:sp>
        <p:nvSpPr>
          <p:cNvPr id="5" name="Slide Number Placeholder 4">
            <a:extLst>
              <a:ext uri="{FF2B5EF4-FFF2-40B4-BE49-F238E27FC236}">
                <a16:creationId xmlns:a16="http://schemas.microsoft.com/office/drawing/2014/main" id="{E4D3EE75-EA77-49C6-ACAE-39CF4A584D11}"/>
              </a:ext>
            </a:extLst>
          </p:cNvPr>
          <p:cNvSpPr>
            <a:spLocks noGrp="1"/>
          </p:cNvSpPr>
          <p:nvPr>
            <p:ph type="sldNum" sz="quarter" idx="12"/>
          </p:nvPr>
        </p:nvSpPr>
        <p:spPr/>
        <p:txBody>
          <a:bodyPr/>
          <a:lstStyle/>
          <a:p>
            <a:fld id="{DFB9BF09-BF8A-494A-8B2D-03FED9B845BC}" type="slidenum">
              <a:rPr lang="en-GB" smtClean="0"/>
              <a:t>8</a:t>
            </a:fld>
            <a:endParaRPr lang="en-GB" dirty="0"/>
          </a:p>
        </p:txBody>
      </p:sp>
      <p:pic>
        <p:nvPicPr>
          <p:cNvPr id="3" name="Picture 2">
            <a:extLst>
              <a:ext uri="{FF2B5EF4-FFF2-40B4-BE49-F238E27FC236}">
                <a16:creationId xmlns:a16="http://schemas.microsoft.com/office/drawing/2014/main" id="{ADE17D1B-BC09-4AC1-A982-29D59FEA889D}"/>
              </a:ext>
            </a:extLst>
          </p:cNvPr>
          <p:cNvPicPr>
            <a:picLocks noChangeAspect="1"/>
          </p:cNvPicPr>
          <p:nvPr/>
        </p:nvPicPr>
        <p:blipFill>
          <a:blip r:embed="rId2"/>
          <a:stretch>
            <a:fillRect/>
          </a:stretch>
        </p:blipFill>
        <p:spPr>
          <a:xfrm>
            <a:off x="122990" y="657094"/>
            <a:ext cx="5094153" cy="2771906"/>
          </a:xfrm>
          <a:prstGeom prst="rect">
            <a:avLst/>
          </a:prstGeom>
          <a:effectLst>
            <a:outerShdw blurRad="50800" dist="50800" dir="5400000" algn="ctr" rotWithShape="0">
              <a:srgbClr val="000000">
                <a:alpha val="18000"/>
              </a:srgbClr>
            </a:outerShdw>
          </a:effectLst>
        </p:spPr>
      </p:pic>
      <p:pic>
        <p:nvPicPr>
          <p:cNvPr id="4" name="Picture 3">
            <a:extLst>
              <a:ext uri="{FF2B5EF4-FFF2-40B4-BE49-F238E27FC236}">
                <a16:creationId xmlns:a16="http://schemas.microsoft.com/office/drawing/2014/main" id="{054C5158-7AB0-40B9-BF8C-B0DBE0987560}"/>
              </a:ext>
            </a:extLst>
          </p:cNvPr>
          <p:cNvPicPr>
            <a:picLocks noChangeAspect="1"/>
          </p:cNvPicPr>
          <p:nvPr/>
        </p:nvPicPr>
        <p:blipFill>
          <a:blip r:embed="rId3"/>
          <a:stretch>
            <a:fillRect/>
          </a:stretch>
        </p:blipFill>
        <p:spPr>
          <a:xfrm>
            <a:off x="5612595" y="783231"/>
            <a:ext cx="3270700" cy="2645769"/>
          </a:xfrm>
          <a:prstGeom prst="rect">
            <a:avLst/>
          </a:prstGeom>
        </p:spPr>
      </p:pic>
      <p:pic>
        <p:nvPicPr>
          <p:cNvPr id="6" name="Picture 5">
            <a:extLst>
              <a:ext uri="{FF2B5EF4-FFF2-40B4-BE49-F238E27FC236}">
                <a16:creationId xmlns:a16="http://schemas.microsoft.com/office/drawing/2014/main" id="{DAEC074E-3632-4CB8-BDC1-E81630770012}"/>
              </a:ext>
            </a:extLst>
          </p:cNvPr>
          <p:cNvPicPr>
            <a:picLocks noChangeAspect="1"/>
          </p:cNvPicPr>
          <p:nvPr/>
        </p:nvPicPr>
        <p:blipFill>
          <a:blip r:embed="rId4"/>
          <a:stretch>
            <a:fillRect/>
          </a:stretch>
        </p:blipFill>
        <p:spPr>
          <a:xfrm>
            <a:off x="4750973" y="4027767"/>
            <a:ext cx="6907628" cy="2693708"/>
          </a:xfrm>
          <a:prstGeom prst="rect">
            <a:avLst/>
          </a:prstGeom>
        </p:spPr>
      </p:pic>
      <p:sp>
        <p:nvSpPr>
          <p:cNvPr id="30" name="Rectangle 29">
            <a:extLst>
              <a:ext uri="{FF2B5EF4-FFF2-40B4-BE49-F238E27FC236}">
                <a16:creationId xmlns:a16="http://schemas.microsoft.com/office/drawing/2014/main" id="{91AFC6B9-5284-4E86-AE1B-A5F25EB5F133}"/>
              </a:ext>
            </a:extLst>
          </p:cNvPr>
          <p:cNvSpPr/>
          <p:nvPr/>
        </p:nvSpPr>
        <p:spPr>
          <a:xfrm rot="5400000">
            <a:off x="6064512" y="-2393727"/>
            <a:ext cx="45719" cy="12031455"/>
          </a:xfrm>
          <a:prstGeom prst="rect">
            <a:avLst/>
          </a:prstGeom>
          <a:solidFill>
            <a:srgbClr val="5B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peech Bubble: Rectangle 1">
            <a:extLst>
              <a:ext uri="{FF2B5EF4-FFF2-40B4-BE49-F238E27FC236}">
                <a16:creationId xmlns:a16="http://schemas.microsoft.com/office/drawing/2014/main" id="{99A78AFC-C79D-4093-98FB-642EC506CC57}"/>
              </a:ext>
            </a:extLst>
          </p:cNvPr>
          <p:cNvSpPr/>
          <p:nvPr/>
        </p:nvSpPr>
        <p:spPr>
          <a:xfrm>
            <a:off x="9552125" y="635458"/>
            <a:ext cx="2379854" cy="1324035"/>
          </a:xfrm>
          <a:prstGeom prst="wedgeRectCallout">
            <a:avLst>
              <a:gd name="adj1" fmla="val -347909"/>
              <a:gd name="adj2" fmla="val -16689"/>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a:solidFill>
                  <a:schemeClr val="tx1"/>
                </a:solidFill>
              </a:rPr>
              <a:t>Best Genres:</a:t>
            </a:r>
          </a:p>
          <a:p>
            <a:r>
              <a:rPr lang="en-GB" sz="2000" dirty="0">
                <a:solidFill>
                  <a:schemeClr val="tx1"/>
                </a:solidFill>
              </a:rPr>
              <a:t>EU &amp; OTHER region :</a:t>
            </a:r>
          </a:p>
          <a:p>
            <a:r>
              <a:rPr lang="en-GB" sz="2000" dirty="0">
                <a:solidFill>
                  <a:schemeClr val="tx1"/>
                </a:solidFill>
              </a:rPr>
              <a:t>“Action” </a:t>
            </a:r>
          </a:p>
          <a:p>
            <a:r>
              <a:rPr lang="en-GB" sz="2000" dirty="0">
                <a:solidFill>
                  <a:schemeClr val="tx1"/>
                </a:solidFill>
              </a:rPr>
              <a:t>“Shooter”</a:t>
            </a:r>
          </a:p>
          <a:p>
            <a:endParaRPr lang="en-GB" sz="2000" dirty="0">
              <a:solidFill>
                <a:schemeClr val="tx1"/>
              </a:solidFill>
            </a:endParaRPr>
          </a:p>
        </p:txBody>
      </p:sp>
      <p:sp>
        <p:nvSpPr>
          <p:cNvPr id="14" name="Speech Bubble: Rectangle 13">
            <a:extLst>
              <a:ext uri="{FF2B5EF4-FFF2-40B4-BE49-F238E27FC236}">
                <a16:creationId xmlns:a16="http://schemas.microsoft.com/office/drawing/2014/main" id="{45BFB1E0-FE68-41C7-94D5-5EAB8111A4C3}"/>
              </a:ext>
            </a:extLst>
          </p:cNvPr>
          <p:cNvSpPr/>
          <p:nvPr/>
        </p:nvSpPr>
        <p:spPr>
          <a:xfrm>
            <a:off x="9552125" y="2141617"/>
            <a:ext cx="2379854" cy="1129798"/>
          </a:xfrm>
          <a:prstGeom prst="wedgeRectCallout">
            <a:avLst>
              <a:gd name="adj1" fmla="val -131545"/>
              <a:gd name="adj2" fmla="val -86065"/>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a:solidFill>
                  <a:schemeClr val="tx1"/>
                </a:solidFill>
              </a:rPr>
              <a:t>JP region : </a:t>
            </a:r>
          </a:p>
          <a:p>
            <a:r>
              <a:rPr lang="en-GB" sz="2000" dirty="0">
                <a:solidFill>
                  <a:schemeClr val="tx1"/>
                </a:solidFill>
              </a:rPr>
              <a:t>“Role-playing”  “Action”</a:t>
            </a:r>
          </a:p>
        </p:txBody>
      </p:sp>
      <p:sp>
        <p:nvSpPr>
          <p:cNvPr id="16" name="Speech Bubble: Rectangle 15">
            <a:extLst>
              <a:ext uri="{FF2B5EF4-FFF2-40B4-BE49-F238E27FC236}">
                <a16:creationId xmlns:a16="http://schemas.microsoft.com/office/drawing/2014/main" id="{8C7DD338-4365-431D-BF9E-33633CB20611}"/>
              </a:ext>
            </a:extLst>
          </p:cNvPr>
          <p:cNvSpPr/>
          <p:nvPr/>
        </p:nvSpPr>
        <p:spPr>
          <a:xfrm>
            <a:off x="533399" y="4244823"/>
            <a:ext cx="2379854" cy="1129798"/>
          </a:xfrm>
          <a:prstGeom prst="wedgeRectCallout">
            <a:avLst>
              <a:gd name="adj1" fmla="val 233271"/>
              <a:gd name="adj2" fmla="val -51855"/>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a:solidFill>
                  <a:schemeClr val="tx1"/>
                </a:solidFill>
              </a:rPr>
              <a:t>Best Platforms:</a:t>
            </a:r>
          </a:p>
          <a:p>
            <a:r>
              <a:rPr lang="en-GB" sz="2000" dirty="0">
                <a:solidFill>
                  <a:schemeClr val="tx1"/>
                </a:solidFill>
              </a:rPr>
              <a:t>PS4,PS3,3DS</a:t>
            </a:r>
          </a:p>
        </p:txBody>
      </p:sp>
    </p:spTree>
    <p:extLst>
      <p:ext uri="{BB962C8B-B14F-4D97-AF65-F5344CB8AC3E}">
        <p14:creationId xmlns:p14="http://schemas.microsoft.com/office/powerpoint/2010/main" val="391947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7DA50-7404-4EB0-BDA0-2FA9E521910D}"/>
              </a:ext>
            </a:extLst>
          </p:cNvPr>
          <p:cNvPicPr>
            <a:picLocks noChangeAspect="1"/>
          </p:cNvPicPr>
          <p:nvPr/>
        </p:nvPicPr>
        <p:blipFill>
          <a:blip r:embed="rId2"/>
          <a:stretch>
            <a:fillRect/>
          </a:stretch>
        </p:blipFill>
        <p:spPr>
          <a:xfrm>
            <a:off x="2386479" y="2312269"/>
            <a:ext cx="7720990" cy="3531208"/>
          </a:xfrm>
          <a:prstGeom prst="rect">
            <a:avLst/>
          </a:prstGeom>
        </p:spPr>
      </p:pic>
      <p:sp>
        <p:nvSpPr>
          <p:cNvPr id="367" name="Freeform: Shape 366">
            <a:extLst>
              <a:ext uri="{FF2B5EF4-FFF2-40B4-BE49-F238E27FC236}">
                <a16:creationId xmlns:a16="http://schemas.microsoft.com/office/drawing/2014/main" id="{5E78C1BE-4E44-44E0-B3BB-3BE91FB46932}"/>
              </a:ext>
            </a:extLst>
          </p:cNvPr>
          <p:cNvSpPr/>
          <p:nvPr/>
        </p:nvSpPr>
        <p:spPr>
          <a:xfrm>
            <a:off x="3326184" y="246145"/>
            <a:ext cx="6030879" cy="579479"/>
          </a:xfrm>
          <a:custGeom>
            <a:avLst/>
            <a:gdLst>
              <a:gd name="connsiteX0" fmla="*/ 0 w 2254910"/>
              <a:gd name="connsiteY0" fmla="*/ 146714 h 880266"/>
              <a:gd name="connsiteX1" fmla="*/ 146714 w 2254910"/>
              <a:gd name="connsiteY1" fmla="*/ 0 h 880266"/>
              <a:gd name="connsiteX2" fmla="*/ 2108196 w 2254910"/>
              <a:gd name="connsiteY2" fmla="*/ 0 h 880266"/>
              <a:gd name="connsiteX3" fmla="*/ 2254910 w 2254910"/>
              <a:gd name="connsiteY3" fmla="*/ 146714 h 880266"/>
              <a:gd name="connsiteX4" fmla="*/ 2254910 w 2254910"/>
              <a:gd name="connsiteY4" fmla="*/ 733552 h 880266"/>
              <a:gd name="connsiteX5" fmla="*/ 2108196 w 2254910"/>
              <a:gd name="connsiteY5" fmla="*/ 880266 h 880266"/>
              <a:gd name="connsiteX6" fmla="*/ 146714 w 2254910"/>
              <a:gd name="connsiteY6" fmla="*/ 880266 h 880266"/>
              <a:gd name="connsiteX7" fmla="*/ 0 w 2254910"/>
              <a:gd name="connsiteY7" fmla="*/ 733552 h 880266"/>
              <a:gd name="connsiteX8" fmla="*/ 0 w 2254910"/>
              <a:gd name="connsiteY8" fmla="*/ 146714 h 8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910" h="880266">
                <a:moveTo>
                  <a:pt x="0" y="146714"/>
                </a:moveTo>
                <a:cubicBezTo>
                  <a:pt x="0" y="65686"/>
                  <a:pt x="65686" y="0"/>
                  <a:pt x="146714" y="0"/>
                </a:cubicBezTo>
                <a:lnTo>
                  <a:pt x="2108196" y="0"/>
                </a:lnTo>
                <a:cubicBezTo>
                  <a:pt x="2189224" y="0"/>
                  <a:pt x="2254910" y="65686"/>
                  <a:pt x="2254910" y="146714"/>
                </a:cubicBezTo>
                <a:lnTo>
                  <a:pt x="2254910" y="733552"/>
                </a:lnTo>
                <a:cubicBezTo>
                  <a:pt x="2254910" y="814580"/>
                  <a:pt x="2189224" y="880266"/>
                  <a:pt x="2108196" y="880266"/>
                </a:cubicBezTo>
                <a:lnTo>
                  <a:pt x="146714" y="880266"/>
                </a:lnTo>
                <a:cubicBezTo>
                  <a:pt x="65686" y="880266"/>
                  <a:pt x="0" y="814580"/>
                  <a:pt x="0" y="733552"/>
                </a:cubicBezTo>
                <a:lnTo>
                  <a:pt x="0" y="146714"/>
                </a:lnTo>
                <a:close/>
              </a:path>
            </a:pathLst>
          </a:custGeom>
          <a:solidFill>
            <a:srgbClr val="7030A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ctr" defTabSz="844550">
              <a:lnSpc>
                <a:spcPct val="90000"/>
              </a:lnSpc>
              <a:spcBef>
                <a:spcPct val="0"/>
              </a:spcBef>
              <a:spcAft>
                <a:spcPct val="35000"/>
              </a:spcAft>
            </a:pPr>
            <a:r>
              <a:rPr lang="en-GB" sz="2000" b="1">
                <a:solidFill>
                  <a:schemeClr val="bg1"/>
                </a:solidFill>
              </a:rPr>
              <a:t>Recommendations</a:t>
            </a:r>
            <a:endParaRPr lang="en-US" sz="2000" b="1" dirty="0">
              <a:solidFill>
                <a:schemeClr val="bg1"/>
              </a:solidFill>
            </a:endParaRPr>
          </a:p>
        </p:txBody>
      </p:sp>
      <p:sp>
        <p:nvSpPr>
          <p:cNvPr id="370" name="Speech Bubble: Rectangle 369">
            <a:extLst>
              <a:ext uri="{FF2B5EF4-FFF2-40B4-BE49-F238E27FC236}">
                <a16:creationId xmlns:a16="http://schemas.microsoft.com/office/drawing/2014/main" id="{D187E870-D017-44E9-A86E-E9390BD8E344}"/>
              </a:ext>
            </a:extLst>
          </p:cNvPr>
          <p:cNvSpPr/>
          <p:nvPr/>
        </p:nvSpPr>
        <p:spPr>
          <a:xfrm>
            <a:off x="7641951" y="987953"/>
            <a:ext cx="4358372" cy="1069197"/>
          </a:xfrm>
          <a:prstGeom prst="wedgeRectCallout">
            <a:avLst>
              <a:gd name="adj1" fmla="val 850"/>
              <a:gd name="adj2" fmla="val 198954"/>
            </a:avLst>
          </a:prstGeom>
          <a:solidFill>
            <a:srgbClr val="F72B09">
              <a:alpha val="42745"/>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dirty="0">
                <a:solidFill>
                  <a:schemeClr val="tx1"/>
                </a:solidFill>
              </a:rPr>
              <a:t>Marketing resources to be allocated to 3DS &amp; PS3 platform based “Role-playing” &amp; “Action” games with special focus on 3DS based “Role-playing” games</a:t>
            </a:r>
          </a:p>
        </p:txBody>
      </p:sp>
      <p:sp>
        <p:nvSpPr>
          <p:cNvPr id="371" name="Speech Bubble: Rectangle 370">
            <a:extLst>
              <a:ext uri="{FF2B5EF4-FFF2-40B4-BE49-F238E27FC236}">
                <a16:creationId xmlns:a16="http://schemas.microsoft.com/office/drawing/2014/main" id="{6F2934C3-AC07-4BF3-BADD-5C25D550EB49}"/>
              </a:ext>
            </a:extLst>
          </p:cNvPr>
          <p:cNvSpPr/>
          <p:nvPr/>
        </p:nvSpPr>
        <p:spPr>
          <a:xfrm>
            <a:off x="257665" y="5636939"/>
            <a:ext cx="3984397" cy="1133078"/>
          </a:xfrm>
          <a:prstGeom prst="wedgeRectCallout">
            <a:avLst>
              <a:gd name="adj1" fmla="val 65519"/>
              <a:gd name="adj2" fmla="val -209220"/>
            </a:avLst>
          </a:prstGeom>
          <a:solidFill>
            <a:srgbClr val="E88B0E">
              <a:alpha val="42745"/>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dirty="0">
                <a:solidFill>
                  <a:schemeClr val="tx1"/>
                </a:solidFill>
              </a:rPr>
              <a:t>Marketing resources to be allocated to PS4 &amp; PS3 platform based “Action” &amp; “Shooter” games</a:t>
            </a:r>
          </a:p>
        </p:txBody>
      </p:sp>
      <p:sp>
        <p:nvSpPr>
          <p:cNvPr id="373" name="Speech Bubble: Rectangle 372">
            <a:extLst>
              <a:ext uri="{FF2B5EF4-FFF2-40B4-BE49-F238E27FC236}">
                <a16:creationId xmlns:a16="http://schemas.microsoft.com/office/drawing/2014/main" id="{B3C54DBF-4B22-43FB-BD6A-E0E08C75C8A1}"/>
              </a:ext>
            </a:extLst>
          </p:cNvPr>
          <p:cNvSpPr/>
          <p:nvPr/>
        </p:nvSpPr>
        <p:spPr>
          <a:xfrm>
            <a:off x="191677" y="987953"/>
            <a:ext cx="4050385" cy="1133078"/>
          </a:xfrm>
          <a:prstGeom prst="wedgeRectCallout">
            <a:avLst>
              <a:gd name="adj1" fmla="val 20107"/>
              <a:gd name="adj2" fmla="val 76760"/>
            </a:avLst>
          </a:prstGeom>
          <a:solidFill>
            <a:srgbClr val="0E0448">
              <a:alpha val="15000"/>
            </a:srgbClr>
          </a:solidFill>
          <a:ln w="28575">
            <a:solidFill>
              <a:srgbClr val="FF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pPr algn="l"/>
            <a:r>
              <a:rPr lang="en-US" dirty="0">
                <a:solidFill>
                  <a:schemeClr val="tx1"/>
                </a:solidFill>
              </a:rPr>
              <a:t>No marketing budget to be allocated to NA region without fully analyzing what has caused the steep decline in sales.</a:t>
            </a:r>
          </a:p>
          <a:p>
            <a:pPr defTabSz="844550">
              <a:lnSpc>
                <a:spcPct val="90000"/>
              </a:lnSpc>
              <a:spcBef>
                <a:spcPct val="0"/>
              </a:spcBef>
              <a:spcAft>
                <a:spcPct val="35000"/>
              </a:spcAft>
            </a:pPr>
            <a:endParaRPr lang="en-GB" sz="2000" dirty="0">
              <a:solidFill>
                <a:schemeClr val="tx1"/>
              </a:solidFill>
            </a:endParaRPr>
          </a:p>
        </p:txBody>
      </p:sp>
      <p:sp>
        <p:nvSpPr>
          <p:cNvPr id="374" name="Speech Bubble: Rectangle 373">
            <a:extLst>
              <a:ext uri="{FF2B5EF4-FFF2-40B4-BE49-F238E27FC236}">
                <a16:creationId xmlns:a16="http://schemas.microsoft.com/office/drawing/2014/main" id="{BB96003F-020C-4FA8-8A79-6FEE6D9750F0}"/>
              </a:ext>
            </a:extLst>
          </p:cNvPr>
          <p:cNvSpPr/>
          <p:nvPr/>
        </p:nvSpPr>
        <p:spPr>
          <a:xfrm>
            <a:off x="7641951" y="5636939"/>
            <a:ext cx="4358372" cy="1069197"/>
          </a:xfrm>
          <a:prstGeom prst="wedgeRectCallout">
            <a:avLst>
              <a:gd name="adj1" fmla="val 1066"/>
              <a:gd name="adj2" fmla="val -133436"/>
            </a:avLst>
          </a:prstGeom>
          <a:solidFill>
            <a:srgbClr val="92D050">
              <a:alpha val="69000"/>
            </a:srgbClr>
          </a:solidFill>
          <a:ln>
            <a:solidFill>
              <a:schemeClr val="lt1">
                <a:hueOff val="0"/>
                <a:satOff val="0"/>
                <a:lumOff val="0"/>
              </a:schemeClr>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5361" tIns="79166" rIns="115361" bIns="79166" numCol="1" spcCol="1270" anchor="ctr" anchorCtr="0">
            <a:noAutofit/>
          </a:bodyPr>
          <a:lstStyle/>
          <a:p>
            <a:r>
              <a:rPr lang="en-GB" dirty="0">
                <a:solidFill>
                  <a:schemeClr val="tx1"/>
                </a:solidFill>
              </a:rPr>
              <a:t>Marketing resources to be allocated to PS4 &amp; PS3 platform based “Action” &amp; “Shooter” games</a:t>
            </a:r>
          </a:p>
        </p:txBody>
      </p:sp>
      <p:pic>
        <p:nvPicPr>
          <p:cNvPr id="375" name="Picture 374" descr="Icon&#10;&#10;Description automatically generated">
            <a:extLst>
              <a:ext uri="{FF2B5EF4-FFF2-40B4-BE49-F238E27FC236}">
                <a16:creationId xmlns:a16="http://schemas.microsoft.com/office/drawing/2014/main" id="{1012D07E-2A03-4EC3-9A9C-F5B1042F38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24349" y="1841976"/>
            <a:ext cx="430348" cy="430348"/>
          </a:xfrm>
          <a:prstGeom prst="rect">
            <a:avLst/>
          </a:prstGeom>
        </p:spPr>
      </p:pic>
    </p:spTree>
    <p:extLst>
      <p:ext uri="{BB962C8B-B14F-4D97-AF65-F5344CB8AC3E}">
        <p14:creationId xmlns:p14="http://schemas.microsoft.com/office/powerpoint/2010/main" val="4588816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2813</TotalTime>
  <Words>1560</Words>
  <Application>Microsoft Office PowerPoint</Application>
  <PresentationFormat>Widescreen</PresentationFormat>
  <Paragraphs>285</Paragraphs>
  <Slides>42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Calibri</vt:lpstr>
      <vt:lpstr>Calibri Light</vt:lpstr>
      <vt:lpstr>Wingdings</vt:lpstr>
      <vt:lpstr>Office Theme</vt:lpstr>
      <vt:lpstr>1_Office Theme</vt:lpstr>
      <vt:lpstr>PowerPoint Presentation</vt:lpstr>
      <vt:lpstr>PowerPoint Presentation</vt:lpstr>
      <vt:lpstr>PowerPoint Presentation</vt:lpstr>
      <vt:lpstr>PowerPoint Presentation</vt:lpstr>
      <vt:lpstr>GameCo Marketing Analysis</vt:lpstr>
      <vt:lpstr>PowerPoint Presentation</vt:lpstr>
      <vt:lpstr>PowerPoint Presentation</vt:lpstr>
      <vt:lpstr>PowerPoint Presentation</vt:lpstr>
      <vt:lpstr>PowerPoint Presentation</vt:lpstr>
      <vt:lpstr>PowerPoint Presentation</vt:lpstr>
      <vt:lpstr>Influenza Season Temporary Staff Planning (2017-18)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Quarterly Business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Alankar Dhumal</dc:creator>
  <cp:lastModifiedBy>Alankar Dhumal</cp:lastModifiedBy>
  <cp:revision>53</cp:revision>
  <cp:lastPrinted>2021-09-30T18:55:08Z</cp:lastPrinted>
  <dcterms:created xsi:type="dcterms:W3CDTF">2021-09-29T07:58:57Z</dcterms:created>
  <dcterms:modified xsi:type="dcterms:W3CDTF">2022-03-09T22:25:40Z</dcterms:modified>
</cp:coreProperties>
</file>